
<file path=[Content_Types].xml><?xml version="1.0" encoding="utf-8"?>
<Types xmlns="http://schemas.openxmlformats.org/package/2006/content-types">
  <Default Extension="cms" ContentType="image/pn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29"/>
  </p:notesMasterIdLst>
  <p:sldIdLst>
    <p:sldId id="256" r:id="rId2"/>
    <p:sldId id="298" r:id="rId3"/>
    <p:sldId id="261" r:id="rId4"/>
    <p:sldId id="262" r:id="rId5"/>
    <p:sldId id="311" r:id="rId6"/>
    <p:sldId id="312" r:id="rId7"/>
    <p:sldId id="263" r:id="rId8"/>
    <p:sldId id="264" r:id="rId9"/>
    <p:sldId id="337" r:id="rId10"/>
    <p:sldId id="266" r:id="rId11"/>
    <p:sldId id="283" r:id="rId12"/>
    <p:sldId id="273" r:id="rId13"/>
    <p:sldId id="335" r:id="rId14"/>
    <p:sldId id="274" r:id="rId15"/>
    <p:sldId id="275" r:id="rId16"/>
    <p:sldId id="336" r:id="rId17"/>
    <p:sldId id="276" r:id="rId18"/>
    <p:sldId id="277" r:id="rId19"/>
    <p:sldId id="278" r:id="rId20"/>
    <p:sldId id="279" r:id="rId21"/>
    <p:sldId id="280" r:id="rId22"/>
    <p:sldId id="281" r:id="rId23"/>
    <p:sldId id="313" r:id="rId24"/>
    <p:sldId id="315" r:id="rId25"/>
    <p:sldId id="330" r:id="rId26"/>
    <p:sldId id="332" r:id="rId27"/>
    <p:sldId id="333" r:id="rId2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7158B0F-4B25-4F3D-94A6-AE6DBD9F1F23}" styleName="Table_0">
    <a:wholeTbl>
      <a:tcTxStyle>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Style>
        <a:tcBdr/>
        <a:fill>
          <a:solidFill>
            <a:srgbClr val="CDD4EA"/>
          </a:solidFill>
        </a:fill>
      </a:tcStyle>
    </a:band1H>
    <a:band2H>
      <a:tcStyle>
        <a:tcBdr/>
      </a:tcStyle>
    </a:band2H>
    <a:band1V>
      <a:tcStyle>
        <a:tcBdr/>
        <a:fill>
          <a:solidFill>
            <a:srgbClr val="CDD4EA"/>
          </a:solidFill>
        </a:fill>
      </a:tcStyle>
    </a:band1V>
    <a:band2V>
      <a:tcStyle>
        <a:tcBdr/>
      </a:tcStyle>
    </a:band2V>
    <a:lastCol>
      <a:tcTxStyle b="on">
        <a:font>
          <a:latin typeface="Arial"/>
          <a:ea typeface="Arial"/>
          <a:cs typeface="Arial"/>
        </a:font>
        <a:schemeClr val="lt1"/>
      </a:tcTxStyle>
      <a:tcStyle>
        <a:tcBdr/>
        <a:fill>
          <a:solidFill>
            <a:schemeClr val="accent1"/>
          </a:solidFill>
        </a:fill>
      </a:tcStyle>
    </a:lastCol>
    <a:firstCol>
      <a:tcTxStyle b="on">
        <a:font>
          <a:latin typeface="Arial"/>
          <a:ea typeface="Arial"/>
          <a:cs typeface="Arial"/>
        </a:font>
        <a:schemeClr val="lt1"/>
      </a:tcTxStyle>
      <a:tcStyle>
        <a:tcBdr/>
        <a:fill>
          <a:solidFill>
            <a:schemeClr val="accent1"/>
          </a:solidFill>
        </a:fill>
      </a:tcStyle>
    </a:firstCol>
    <a:lastRow>
      <a:tcTxStyle b="on">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Style>
        <a:tcBdr/>
      </a:tcStyle>
    </a:seCell>
    <a:swCell>
      <a:tcStyle>
        <a:tcBdr/>
      </a:tcStyle>
    </a:swCell>
    <a:firstRow>
      <a:tcTxStyle b="on">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vertBarState="minimized" horzBarState="minimized">
    <p:restoredLeft sz="0" autoAdjust="0"/>
    <p:restoredTop sz="0" autoAdjust="0"/>
  </p:normalViewPr>
  <p:slideViewPr>
    <p:cSldViewPr snapToGrid="0">
      <p:cViewPr varScale="1">
        <p:scale>
          <a:sx n="22" d="100"/>
          <a:sy n="22" d="100"/>
        </p:scale>
        <p:origin x="3446" y="24"/>
      </p:cViewPr>
      <p:guideLst/>
    </p:cSldViewPr>
  </p:slideViewPr>
  <p:notesTextViewPr>
    <p:cViewPr>
      <p:scale>
        <a:sx n="1" d="1"/>
        <a:sy n="1" d="1"/>
      </p:scale>
      <p:origin x="0" y="0"/>
    </p:cViewPr>
  </p:notesTextViewPr>
  <p:sorterViewPr>
    <p:cViewPr>
      <p:scale>
        <a:sx n="86" d="100"/>
        <a:sy n="8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 name="Google Shape;203;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9" name="Google Shape;209;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 name="Google Shape;215;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 name="Google Shape;22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 name="Google Shape;23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 name="Google Shape;11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panose="020B0604020202020204"/>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 name="Google Shape;185;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91" name="Google Shape;19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panose="020F0502020204030204"/>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5" name="Google Shape;15;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6" name="Google Shape;1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2" name="Google Shape;72;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3" name="Google Shape;73;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8" name="Google Shape;78;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9" name="Google Shape;79;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1" name="Google Shape;21;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2" name="Google Shape;22;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sp>
        <p:nvSpPr>
          <p:cNvPr id="24" name="Google Shape;24;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5" name="Google Shape;25;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6" name="Google Shape;26;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panose="020F0502020204030204"/>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1" name="Google Shape;31;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2" name="Google Shape;3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3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3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8" name="Google Shape;38;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9" name="Google Shape;39;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3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3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3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3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3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47" name="Google Shape;47;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48" name="Google Shape;48;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2" name="Google Shape;52;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3" name="Google Shape;53;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3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3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3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9" name="Google Shape;59;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60" name="Google Shape;60;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3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37"/>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90000"/>
              </a:lnSpc>
              <a:spcBef>
                <a:spcPts val="500"/>
              </a:spcBef>
              <a:spcAft>
                <a:spcPts val="0"/>
              </a:spcAft>
              <a:buClr>
                <a:schemeClr val="dk1"/>
              </a:buClr>
              <a:buSzPts val="2800"/>
              <a:buFont typeface="Arial" panose="020B0604020202020204"/>
              <a:buNone/>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90000"/>
              </a:lnSpc>
              <a:spcBef>
                <a:spcPts val="50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dirty="0"/>
          </a:p>
        </p:txBody>
      </p:sp>
      <p:sp>
        <p:nvSpPr>
          <p:cNvPr id="64" name="Google Shape;64;p3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66" name="Google Shape;66;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67" name="Google Shape;67;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 name="Google Shape;7;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dirty="0"/>
          </a:p>
        </p:txBody>
      </p:sp>
      <p:sp>
        <p:nvSpPr>
          <p:cNvPr id="9" name="Google Shape;9;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dirty="0"/>
          </a:p>
        </p:txBody>
      </p:sp>
      <p:sp>
        <p:nvSpPr>
          <p:cNvPr id="10" name="Google Shape;1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cm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10.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ieeexplore.ieee.org/document/8474922"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p:nvPr/>
        </p:nvSpPr>
        <p:spPr>
          <a:xfrm>
            <a:off x="0" y="453556"/>
            <a:ext cx="1677900" cy="710100"/>
          </a:xfrm>
          <a:prstGeom prst="homePlate">
            <a:avLst>
              <a:gd name="adj" fmla="val 53333"/>
            </a:avLst>
          </a:prstGeom>
          <a:gradFill>
            <a:gsLst>
              <a:gs pos="0">
                <a:srgbClr val="F08B54"/>
              </a:gs>
              <a:gs pos="50000">
                <a:srgbClr val="F67A26"/>
              </a:gs>
              <a:gs pos="100000">
                <a:srgbClr val="E36A18"/>
              </a:gs>
            </a:gsLst>
            <a:lin ang="5400012" scaled="0"/>
          </a:gradFill>
          <a:ln w="952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Times New Roman" panose="02020603050405020304"/>
              <a:buNone/>
            </a:pPr>
            <a:r>
              <a:rPr lang="en-US" sz="1800"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BATCH - 13</a:t>
            </a:r>
            <a:endParaRPr sz="1800"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5" name="Google Shape;85;p1"/>
          <p:cNvSpPr txBox="1"/>
          <p:nvPr/>
        </p:nvSpPr>
        <p:spPr>
          <a:xfrm>
            <a:off x="1828825" y="453553"/>
            <a:ext cx="9753600" cy="1600408"/>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2800"/>
              <a:buFont typeface="Calibri" panose="020F0502020204030204"/>
              <a:buNone/>
            </a:pPr>
            <a:endParaRPr sz="2000" b="1" i="0" u="none" strike="noStrike" cap="none" dirty="0">
              <a:solidFill>
                <a:srgbClr val="06080A"/>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Clr>
                <a:srgbClr val="06080A"/>
              </a:buClr>
              <a:buSzPts val="2800"/>
              <a:buFont typeface="Times New Roman" panose="02020603050405020304"/>
              <a:buNone/>
            </a:pPr>
            <a:r>
              <a:rPr lang="en-US" sz="2400" b="1" i="0" u="none" strike="noStrike" cap="none" dirty="0">
                <a:solidFill>
                  <a:srgbClr val="06080A"/>
                </a:solidFill>
                <a:latin typeface="Times New Roman" panose="02020603050405020304"/>
                <a:ea typeface="Times New Roman" panose="02020603050405020304"/>
                <a:cs typeface="Times New Roman" panose="02020603050405020304"/>
                <a:sym typeface="Times New Roman" panose="02020603050405020304"/>
              </a:rPr>
              <a:t>DESIGN  AND  IMPLEMENTATION  IN  WEB APPLICATION  OF  EFFECTING  HEART  DISEASE AND  DIABETES  FOR  PREDICTING  COVID-19 </a:t>
            </a:r>
            <a:endParaRPr sz="2400" b="0" i="0" u="none" strike="noStrike" cap="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6" name="Google Shape;86;p1"/>
          <p:cNvSpPr txBox="1"/>
          <p:nvPr/>
        </p:nvSpPr>
        <p:spPr>
          <a:xfrm>
            <a:off x="1828825" y="2890737"/>
            <a:ext cx="8031817" cy="193548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panose="020B0604020202020204"/>
              <a:buNone/>
            </a:pPr>
            <a:r>
              <a:rPr 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Team Members: Panithavya.M (</a:t>
            </a:r>
            <a:r>
              <a:rPr lang="en-IN" alt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211417104142</a:t>
            </a:r>
            <a:r>
              <a:rPr 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2500"/>
              <a:buFont typeface="Arial" panose="020B0604020202020204"/>
              <a:buNone/>
            </a:pPr>
            <a:r>
              <a:rPr 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Meenakshi.G  (</a:t>
            </a:r>
            <a:r>
              <a:rPr lang="en-IN" alt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211417104145</a:t>
            </a:r>
            <a:r>
              <a:rPr 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2500"/>
              <a:buFont typeface="Arial" panose="020B0604020202020204"/>
              <a:buNone/>
            </a:pPr>
            <a:r>
              <a:rPr 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Sandhiya.K     (</a:t>
            </a:r>
            <a:r>
              <a:rPr lang="en-IN" alt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211417104236</a:t>
            </a:r>
            <a:r>
              <a:rPr 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2500"/>
              <a:buFont typeface="Arial" panose="020B0604020202020204"/>
              <a:buNone/>
            </a:pPr>
            <a:endParaRPr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7" name="Google Shape;87;p1"/>
          <p:cNvSpPr/>
          <p:nvPr/>
        </p:nvSpPr>
        <p:spPr>
          <a:xfrm>
            <a:off x="1828825" y="4456474"/>
            <a:ext cx="6130576" cy="1492898"/>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400"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Guide  Details:  Mrs. A. Kanchana M.E</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2400"/>
              <a:buFont typeface="Arial" panose="020B0604020202020204"/>
              <a:buNone/>
            </a:pPr>
            <a:r>
              <a:rPr lang="en-US" sz="2400"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Assistant Professor</a:t>
            </a:r>
            <a:endParaRPr sz="2400"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5" name="Picture 4">
            <a:extLst>
              <a:ext uri="{FF2B5EF4-FFF2-40B4-BE49-F238E27FC236}">
                <a16:creationId xmlns:a16="http://schemas.microsoft.com/office/drawing/2014/main" id="{CE3C824B-E3AC-4345-A937-C1CB9818CEAD}"/>
              </a:ext>
            </a:extLst>
          </p:cNvPr>
          <p:cNvPicPr>
            <a:picLocks noChangeAspect="1"/>
          </p:cNvPicPr>
          <p:nvPr/>
        </p:nvPicPr>
        <p:blipFill>
          <a:blip r:embed="rId3"/>
          <a:stretch>
            <a:fillRect/>
          </a:stretch>
        </p:blipFill>
        <p:spPr>
          <a:xfrm>
            <a:off x="8622960" y="4056829"/>
            <a:ext cx="3202035" cy="2401526"/>
          </a:xfrm>
          <a:prstGeom prst="rect">
            <a:avLst/>
          </a:prstGeom>
        </p:spPr>
      </p:pic>
      <p:pic>
        <p:nvPicPr>
          <p:cNvPr id="10" name="Picture 9">
            <a:extLst>
              <a:ext uri="{FF2B5EF4-FFF2-40B4-BE49-F238E27FC236}">
                <a16:creationId xmlns:a16="http://schemas.microsoft.com/office/drawing/2014/main" id="{7EDBC7BF-30E7-44B5-93AE-AF95EBD12AC8}"/>
              </a:ext>
            </a:extLst>
          </p:cNvPr>
          <p:cNvPicPr>
            <a:picLocks noChangeAspect="1"/>
          </p:cNvPicPr>
          <p:nvPr/>
        </p:nvPicPr>
        <p:blipFill>
          <a:blip r:embed="rId3"/>
          <a:stretch>
            <a:fillRect/>
          </a:stretch>
        </p:blipFill>
        <p:spPr>
          <a:xfrm>
            <a:off x="9768847" y="2487928"/>
            <a:ext cx="1188655" cy="891491"/>
          </a:xfrm>
          <a:prstGeom prst="rect">
            <a:avLst/>
          </a:prstGeom>
        </p:spPr>
      </p:pic>
      <p:pic>
        <p:nvPicPr>
          <p:cNvPr id="11" name="Picture 10">
            <a:extLst>
              <a:ext uri="{FF2B5EF4-FFF2-40B4-BE49-F238E27FC236}">
                <a16:creationId xmlns:a16="http://schemas.microsoft.com/office/drawing/2014/main" id="{536BDBF1-D0D1-4ABC-A70A-97ADA64F1AB2}"/>
              </a:ext>
            </a:extLst>
          </p:cNvPr>
          <p:cNvPicPr>
            <a:picLocks noChangeAspect="1"/>
          </p:cNvPicPr>
          <p:nvPr/>
        </p:nvPicPr>
        <p:blipFill>
          <a:blip r:embed="rId3"/>
          <a:stretch>
            <a:fillRect/>
          </a:stretch>
        </p:blipFill>
        <p:spPr>
          <a:xfrm>
            <a:off x="11381933" y="3295972"/>
            <a:ext cx="474163" cy="3556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1"/>
          <p:cNvSpPr txBox="1"/>
          <p:nvPr/>
        </p:nvSpPr>
        <p:spPr>
          <a:xfrm>
            <a:off x="352729" y="157572"/>
            <a:ext cx="3573600" cy="6737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US" sz="32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UML DIAGRAMS</a:t>
            </a:r>
            <a:endParaRPr sz="32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45" name="Google Shape;145;p11"/>
          <p:cNvPicPr preferRelativeResize="0"/>
          <p:nvPr/>
        </p:nvPicPr>
        <p:blipFill rotWithShape="1">
          <a:blip r:embed="rId3"/>
          <a:srcRect/>
          <a:stretch>
            <a:fillRect/>
          </a:stretch>
        </p:blipFill>
        <p:spPr>
          <a:xfrm>
            <a:off x="251927" y="2029354"/>
            <a:ext cx="4926563" cy="3671650"/>
          </a:xfrm>
          <a:prstGeom prst="rect">
            <a:avLst/>
          </a:prstGeom>
          <a:noFill/>
          <a:ln>
            <a:noFill/>
          </a:ln>
        </p:spPr>
      </p:pic>
      <p:sp>
        <p:nvSpPr>
          <p:cNvPr id="146" name="Google Shape;146;p11"/>
          <p:cNvSpPr txBox="1"/>
          <p:nvPr/>
        </p:nvSpPr>
        <p:spPr>
          <a:xfrm>
            <a:off x="674693" y="1156996"/>
            <a:ext cx="2723100" cy="55396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4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Use Case Diagram</a:t>
            </a:r>
            <a:endParaRPr sz="24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5" name="Google Shape;151;p12"/>
          <p:cNvPicPr preferRelativeResize="0"/>
          <p:nvPr/>
        </p:nvPicPr>
        <p:blipFill rotWithShape="1">
          <a:blip r:embed="rId4"/>
          <a:srcRect/>
          <a:stretch>
            <a:fillRect/>
          </a:stretch>
        </p:blipFill>
        <p:spPr>
          <a:xfrm>
            <a:off x="6438123" y="2029354"/>
            <a:ext cx="4189445" cy="3685592"/>
          </a:xfrm>
          <a:prstGeom prst="rect">
            <a:avLst/>
          </a:prstGeom>
          <a:noFill/>
          <a:ln>
            <a:noFill/>
          </a:ln>
        </p:spPr>
      </p:pic>
      <p:sp>
        <p:nvSpPr>
          <p:cNvPr id="2" name="Rectangle 1"/>
          <p:cNvSpPr/>
          <p:nvPr/>
        </p:nvSpPr>
        <p:spPr>
          <a:xfrm>
            <a:off x="7408507" y="1156996"/>
            <a:ext cx="3107094" cy="731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rtl="0">
              <a:lnSpc>
                <a:spcPct val="100000"/>
              </a:lnSpc>
              <a:spcBef>
                <a:spcPts val="0"/>
              </a:spcBef>
              <a:spcAft>
                <a:spcPts val="0"/>
              </a:spcAft>
              <a:buClr>
                <a:srgbClr val="000000"/>
              </a:buClr>
              <a:buSzPts val="3200"/>
              <a:buFont typeface="Arial" panose="020B0604020202020204"/>
              <a:buNone/>
            </a:pPr>
            <a:r>
              <a:rPr lang="en-US" sz="24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Activity Diagram</a:t>
            </a:r>
            <a:endParaRPr lang="en-US" sz="2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02637" y="1343608"/>
            <a:ext cx="5906217" cy="4198775"/>
          </a:xfrm>
          <a:prstGeom prst="rect">
            <a:avLst/>
          </a:prstGeom>
        </p:spPr>
      </p:pic>
      <p:sp>
        <p:nvSpPr>
          <p:cNvPr id="3" name="Rectangle 2"/>
          <p:cNvSpPr/>
          <p:nvPr/>
        </p:nvSpPr>
        <p:spPr>
          <a:xfrm>
            <a:off x="606490" y="251927"/>
            <a:ext cx="3396343" cy="9330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Times New Roman" panose="02020603050405020304" pitchFamily="18" charset="0"/>
                <a:cs typeface="Times New Roman" panose="02020603050405020304" pitchFamily="18" charset="0"/>
              </a:rPr>
              <a:t>Class Diagram</a:t>
            </a:r>
            <a:endParaRPr lang="en-IN" sz="2800" b="1" dirty="0">
              <a:solidFill>
                <a:schemeClr val="tx1"/>
              </a:solidFill>
              <a:latin typeface="Times New Roman" panose="02020603050405020304" pitchFamily="18" charset="0"/>
              <a:cs typeface="Times New Roman" panose="02020603050405020304" pitchFamily="18" charset="0"/>
            </a:endParaRPr>
          </a:p>
        </p:txBody>
      </p:sp>
      <p:pic>
        <p:nvPicPr>
          <p:cNvPr id="4" name="Google Shape;157;p13"/>
          <p:cNvPicPr preferRelativeResize="0"/>
          <p:nvPr/>
        </p:nvPicPr>
        <p:blipFill rotWithShape="1">
          <a:blip r:embed="rId4"/>
          <a:srcRect/>
          <a:stretch>
            <a:fillRect/>
          </a:stretch>
        </p:blipFill>
        <p:spPr>
          <a:xfrm>
            <a:off x="6310604" y="1702836"/>
            <a:ext cx="5778759" cy="3480317"/>
          </a:xfrm>
          <a:prstGeom prst="rect">
            <a:avLst/>
          </a:prstGeom>
          <a:noFill/>
          <a:ln>
            <a:noFill/>
          </a:ln>
        </p:spPr>
      </p:pic>
      <p:sp>
        <p:nvSpPr>
          <p:cNvPr id="6" name="TextBox 5"/>
          <p:cNvSpPr txBox="1"/>
          <p:nvPr/>
        </p:nvSpPr>
        <p:spPr>
          <a:xfrm>
            <a:off x="7809723" y="487624"/>
            <a:ext cx="3939850" cy="461665"/>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en-US" sz="24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Sequence Diagram</a:t>
            </a:r>
            <a:endParaRPr lang="en-US" sz="2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8"/>
          <p:cNvSpPr txBox="1"/>
          <p:nvPr/>
        </p:nvSpPr>
        <p:spPr>
          <a:xfrm>
            <a:off x="332509" y="536324"/>
            <a:ext cx="9753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US"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INPUT DESIGN</a:t>
            </a:r>
            <a:endParaRPr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4" name="Content Placeholder 3"/>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332509" y="1461255"/>
            <a:ext cx="5097907" cy="2984676"/>
          </a:xfrm>
          <a:prstGeom prst="rect">
            <a:avLst/>
          </a:prstGeom>
        </p:spPr>
      </p:pic>
      <p:pic>
        <p:nvPicPr>
          <p:cNvPr id="5" name="Google Shape;232;p25"/>
          <p:cNvPicPr preferRelativeResize="0"/>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a:stretch>
            <a:fillRect/>
          </a:stretch>
        </p:blipFill>
        <p:spPr>
          <a:xfrm>
            <a:off x="6096000" y="3402198"/>
            <a:ext cx="5373660" cy="2957875"/>
          </a:xfrm>
          <a:prstGeom prst="rect">
            <a:avLst/>
          </a:prstGeom>
          <a:noFill/>
          <a:ln>
            <a:noFill/>
          </a:ln>
        </p:spPr>
      </p:pic>
      <p:sp>
        <p:nvSpPr>
          <p:cNvPr id="2" name="Rectangle 1"/>
          <p:cNvSpPr/>
          <p:nvPr/>
        </p:nvSpPr>
        <p:spPr>
          <a:xfrm>
            <a:off x="6531430" y="1567543"/>
            <a:ext cx="2071396" cy="9797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DIABETES FORM</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3" name="Rectangle 2"/>
          <p:cNvSpPr/>
          <p:nvPr/>
        </p:nvSpPr>
        <p:spPr>
          <a:xfrm>
            <a:off x="2979293" y="5234474"/>
            <a:ext cx="2230016"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HEART DISEASE FORM</a:t>
            </a:r>
            <a:endParaRPr lang="en-IN" b="1" dirty="0">
              <a:solidFill>
                <a:schemeClr val="tx1"/>
              </a:solidFill>
              <a:latin typeface="Times New Roman" panose="02020603050405020304" pitchFamily="18" charset="0"/>
              <a:cs typeface="Times New Roman" panose="02020603050405020304" pitchFamily="18" charset="0"/>
            </a:endParaRPr>
          </a:p>
        </p:txBody>
      </p:sp>
      <p:cxnSp>
        <p:nvCxnSpPr>
          <p:cNvPr id="7" name="Straight Arrow Connector 6"/>
          <p:cNvCxnSpPr>
            <a:stCxn id="2" idx="1"/>
          </p:cNvCxnSpPr>
          <p:nvPr/>
        </p:nvCxnSpPr>
        <p:spPr>
          <a:xfrm flipH="1">
            <a:off x="5464628" y="2057401"/>
            <a:ext cx="1066802" cy="72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p:cNvCxnSpPr>
            <a:stCxn id="3" idx="3"/>
          </p:cNvCxnSpPr>
          <p:nvPr/>
        </p:nvCxnSpPr>
        <p:spPr>
          <a:xfrm>
            <a:off x="5209309" y="5691674"/>
            <a:ext cx="88669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CD86-5A91-44BB-B0A4-FB5DA62496E9}"/>
              </a:ext>
            </a:extLst>
          </p:cNvPr>
          <p:cNvSpPr>
            <a:spLocks noGrp="1"/>
          </p:cNvSpPr>
          <p:nvPr>
            <p:ph type="ctrTitle"/>
          </p:nvPr>
        </p:nvSpPr>
        <p:spPr>
          <a:xfrm>
            <a:off x="1458685" y="226624"/>
            <a:ext cx="9144000" cy="967694"/>
          </a:xfrm>
        </p:spPr>
        <p:txBody>
          <a:bodyPr/>
          <a:lstStyle/>
          <a:p>
            <a:r>
              <a:rPr lang="en-US" dirty="0"/>
              <a:t>Dataset</a:t>
            </a:r>
            <a:endParaRPr lang="en-IN" dirty="0"/>
          </a:p>
        </p:txBody>
      </p:sp>
      <p:pic>
        <p:nvPicPr>
          <p:cNvPr id="5" name="Picture 4">
            <a:extLst>
              <a:ext uri="{FF2B5EF4-FFF2-40B4-BE49-F238E27FC236}">
                <a16:creationId xmlns:a16="http://schemas.microsoft.com/office/drawing/2014/main" id="{32BF7089-651F-466C-A7BD-057F0F02C8B6}"/>
              </a:ext>
            </a:extLst>
          </p:cNvPr>
          <p:cNvPicPr>
            <a:picLocks noChangeAspect="1"/>
          </p:cNvPicPr>
          <p:nvPr/>
        </p:nvPicPr>
        <p:blipFill>
          <a:blip r:embed="rId2"/>
          <a:stretch>
            <a:fillRect/>
          </a:stretch>
        </p:blipFill>
        <p:spPr>
          <a:xfrm>
            <a:off x="915178" y="1272002"/>
            <a:ext cx="4664528" cy="3178908"/>
          </a:xfrm>
          <a:prstGeom prst="rect">
            <a:avLst/>
          </a:prstGeom>
        </p:spPr>
      </p:pic>
      <p:pic>
        <p:nvPicPr>
          <p:cNvPr id="7" name="Picture 6">
            <a:extLst>
              <a:ext uri="{FF2B5EF4-FFF2-40B4-BE49-F238E27FC236}">
                <a16:creationId xmlns:a16="http://schemas.microsoft.com/office/drawing/2014/main" id="{D6942FC9-C3B3-44D0-BC3D-234A650A972B}"/>
              </a:ext>
            </a:extLst>
          </p:cNvPr>
          <p:cNvPicPr>
            <a:picLocks noChangeAspect="1"/>
          </p:cNvPicPr>
          <p:nvPr/>
        </p:nvPicPr>
        <p:blipFill>
          <a:blip r:embed="rId3"/>
          <a:stretch>
            <a:fillRect/>
          </a:stretch>
        </p:blipFill>
        <p:spPr>
          <a:xfrm>
            <a:off x="6400800" y="3516126"/>
            <a:ext cx="5451687" cy="3115250"/>
          </a:xfrm>
          <a:prstGeom prst="rect">
            <a:avLst/>
          </a:prstGeom>
        </p:spPr>
      </p:pic>
      <p:cxnSp>
        <p:nvCxnSpPr>
          <p:cNvPr id="9" name="Straight Arrow Connector 8">
            <a:extLst>
              <a:ext uri="{FF2B5EF4-FFF2-40B4-BE49-F238E27FC236}">
                <a16:creationId xmlns:a16="http://schemas.microsoft.com/office/drawing/2014/main" id="{807176DF-BE1A-4B00-85A8-E6F3414E43D7}"/>
              </a:ext>
            </a:extLst>
          </p:cNvPr>
          <p:cNvCxnSpPr>
            <a:cxnSpLocks/>
          </p:cNvCxnSpPr>
          <p:nvPr/>
        </p:nvCxnSpPr>
        <p:spPr>
          <a:xfrm>
            <a:off x="5598367" y="2295331"/>
            <a:ext cx="90507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Rectangle 10">
            <a:extLst>
              <a:ext uri="{FF2B5EF4-FFF2-40B4-BE49-F238E27FC236}">
                <a16:creationId xmlns:a16="http://schemas.microsoft.com/office/drawing/2014/main" id="{A860C822-180B-4F3A-A588-CFC1C80415A1}"/>
              </a:ext>
            </a:extLst>
          </p:cNvPr>
          <p:cNvSpPr/>
          <p:nvPr/>
        </p:nvSpPr>
        <p:spPr>
          <a:xfrm>
            <a:off x="7035282" y="1866122"/>
            <a:ext cx="2379306" cy="7837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Black" panose="020B0A04020102020204" pitchFamily="34" charset="0"/>
              </a:rPr>
              <a:t>Diabetes dataset</a:t>
            </a:r>
            <a:endParaRPr lang="en-IN" dirty="0">
              <a:solidFill>
                <a:sysClr val="windowText" lastClr="000000"/>
              </a:solidFill>
              <a:latin typeface="Arial Black" panose="020B0A04020102020204" pitchFamily="34" charset="0"/>
            </a:endParaRPr>
          </a:p>
        </p:txBody>
      </p:sp>
      <p:sp>
        <p:nvSpPr>
          <p:cNvPr id="14" name="Rectangle 13">
            <a:extLst>
              <a:ext uri="{FF2B5EF4-FFF2-40B4-BE49-F238E27FC236}">
                <a16:creationId xmlns:a16="http://schemas.microsoft.com/office/drawing/2014/main" id="{254C3D8B-1E3A-455A-A650-7F3200B7AA67}"/>
              </a:ext>
            </a:extLst>
          </p:cNvPr>
          <p:cNvSpPr/>
          <p:nvPr/>
        </p:nvSpPr>
        <p:spPr>
          <a:xfrm>
            <a:off x="1735494" y="5299788"/>
            <a:ext cx="2565918" cy="8117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Black" panose="020B0A04020102020204" pitchFamily="34" charset="0"/>
              </a:rPr>
              <a:t>Heart Disease Dataset</a:t>
            </a:r>
            <a:endParaRPr lang="en-IN" b="1" dirty="0">
              <a:solidFill>
                <a:schemeClr val="tx1"/>
              </a:solidFill>
              <a:latin typeface="Arial Black" panose="020B0A04020102020204" pitchFamily="34" charset="0"/>
            </a:endParaRPr>
          </a:p>
        </p:txBody>
      </p:sp>
      <p:cxnSp>
        <p:nvCxnSpPr>
          <p:cNvPr id="15" name="Straight Arrow Connector 14">
            <a:extLst>
              <a:ext uri="{FF2B5EF4-FFF2-40B4-BE49-F238E27FC236}">
                <a16:creationId xmlns:a16="http://schemas.microsoft.com/office/drawing/2014/main" id="{E7A96CAC-BEC8-4FD0-A3F3-19A01E815BF1}"/>
              </a:ext>
            </a:extLst>
          </p:cNvPr>
          <p:cNvCxnSpPr>
            <a:cxnSpLocks/>
          </p:cNvCxnSpPr>
          <p:nvPr/>
        </p:nvCxnSpPr>
        <p:spPr>
          <a:xfrm flipH="1">
            <a:off x="4693298" y="5620139"/>
            <a:ext cx="159553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056455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9"/>
          <p:cNvSpPr txBox="1">
            <a:spLocks noGrp="1"/>
          </p:cNvSpPr>
          <p:nvPr>
            <p:ph type="title"/>
          </p:nvPr>
        </p:nvSpPr>
        <p:spPr>
          <a:xfrm>
            <a:off x="955966" y="636665"/>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panose="02020603050405020304"/>
              <a:buNone/>
            </a:pPr>
            <a:r>
              <a:rPr lang="en-US" sz="4000" b="1" dirty="0">
                <a:latin typeface="Times New Roman" panose="02020603050405020304"/>
                <a:ea typeface="Times New Roman" panose="02020603050405020304"/>
                <a:cs typeface="Times New Roman" panose="02020603050405020304"/>
                <a:sym typeface="Times New Roman" panose="02020603050405020304"/>
              </a:rPr>
              <a:t>MODULES</a:t>
            </a:r>
            <a:r>
              <a:rPr lang="en-IN" altLang="en-US" sz="4000" b="1" dirty="0">
                <a:latin typeface="Times New Roman" panose="02020603050405020304"/>
                <a:ea typeface="Times New Roman" panose="02020603050405020304"/>
                <a:cs typeface="Times New Roman" panose="02020603050405020304"/>
                <a:sym typeface="Times New Roman" panose="02020603050405020304"/>
              </a:rPr>
              <a:t>  DESCRIPTION</a:t>
            </a:r>
          </a:p>
        </p:txBody>
      </p:sp>
      <p:sp>
        <p:nvSpPr>
          <p:cNvPr id="194" name="Google Shape;194;p19"/>
          <p:cNvSpPr txBox="1">
            <a:spLocks noGrp="1"/>
          </p:cNvSpPr>
          <p:nvPr>
            <p:ph type="body" idx="1"/>
          </p:nvPr>
        </p:nvSpPr>
        <p:spPr>
          <a:xfrm>
            <a:off x="1348511" y="1849650"/>
            <a:ext cx="8055300" cy="3158700"/>
          </a:xfrm>
          <a:prstGeom prst="rect">
            <a:avLst/>
          </a:prstGeom>
          <a:noFill/>
          <a:ln>
            <a:noFill/>
          </a:ln>
        </p:spPr>
        <p:txBody>
          <a:bodyPr spcFirstLastPara="1" wrap="square" lIns="91425" tIns="45700" rIns="91425" bIns="45700" anchor="t" anchorCtr="0">
            <a:noAutofit/>
          </a:bodyPr>
          <a:lstStyle/>
          <a:p>
            <a:pPr marL="609600" lvl="0" indent="-381000" algn="l" rtl="0">
              <a:lnSpc>
                <a:spcPct val="90000"/>
              </a:lnSpc>
              <a:spcBef>
                <a:spcPts val="0"/>
              </a:spcBef>
              <a:spcAft>
                <a:spcPts val="0"/>
              </a:spcAft>
              <a:buSzPts val="3000"/>
              <a:buFont typeface="Noto Sans Symbols"/>
              <a:buNone/>
            </a:pPr>
            <a:endParaRPr sz="3600" dirty="0">
              <a:latin typeface="Times New Roman" panose="02020603050405020304"/>
              <a:ea typeface="Times New Roman" panose="02020603050405020304"/>
              <a:cs typeface="Times New Roman" panose="02020603050405020304"/>
              <a:sym typeface="Times New Roman" panose="02020603050405020304"/>
            </a:endParaRPr>
          </a:p>
          <a:p>
            <a:pPr marL="609600" lvl="0" indent="-571500" algn="l" rtl="0">
              <a:lnSpc>
                <a:spcPct val="90000"/>
              </a:lnSpc>
              <a:spcBef>
                <a:spcPts val="0"/>
              </a:spcBef>
              <a:spcAft>
                <a:spcPts val="0"/>
              </a:spcAft>
              <a:buSzPts val="3000"/>
              <a:buFont typeface="Noto Sans Symbols"/>
              <a:buChar char="❖"/>
            </a:pPr>
            <a:r>
              <a:rPr lang="en-US" sz="3600" dirty="0">
                <a:latin typeface="Times New Roman" panose="02020603050405020304"/>
                <a:ea typeface="Times New Roman" panose="02020603050405020304"/>
                <a:cs typeface="Times New Roman" panose="02020603050405020304"/>
                <a:sym typeface="Times New Roman" panose="02020603050405020304"/>
              </a:rPr>
              <a:t>Dataset Description</a:t>
            </a:r>
          </a:p>
          <a:p>
            <a:pPr marL="609600" lvl="0" indent="-571500" algn="l" rtl="0">
              <a:lnSpc>
                <a:spcPct val="90000"/>
              </a:lnSpc>
              <a:spcBef>
                <a:spcPts val="0"/>
              </a:spcBef>
              <a:spcAft>
                <a:spcPts val="0"/>
              </a:spcAft>
              <a:buSzPts val="3000"/>
              <a:buFont typeface="Noto Sans Symbols"/>
              <a:buChar char="❖"/>
            </a:pPr>
            <a:r>
              <a:rPr lang="en-US" sz="3600" dirty="0">
                <a:latin typeface="Times New Roman" panose="02020603050405020304"/>
                <a:ea typeface="Times New Roman" panose="02020603050405020304"/>
                <a:cs typeface="Times New Roman" panose="02020603050405020304"/>
                <a:sym typeface="Times New Roman" panose="02020603050405020304"/>
              </a:rPr>
              <a:t>Data Pre-Processing</a:t>
            </a:r>
            <a:endParaRPr sz="3600" dirty="0">
              <a:latin typeface="Times New Roman" panose="02020603050405020304"/>
              <a:ea typeface="Times New Roman" panose="02020603050405020304"/>
              <a:cs typeface="Times New Roman" panose="02020603050405020304"/>
              <a:sym typeface="Times New Roman" panose="02020603050405020304"/>
            </a:endParaRPr>
          </a:p>
          <a:p>
            <a:pPr marL="609600" lvl="0" indent="-571500" algn="l" rtl="0">
              <a:lnSpc>
                <a:spcPct val="90000"/>
              </a:lnSpc>
              <a:spcBef>
                <a:spcPts val="0"/>
              </a:spcBef>
              <a:spcAft>
                <a:spcPts val="0"/>
              </a:spcAft>
              <a:buSzPts val="3000"/>
              <a:buFont typeface="Noto Sans Symbols"/>
              <a:buChar char="❖"/>
            </a:pPr>
            <a:r>
              <a:rPr lang="en-US" sz="3600" dirty="0">
                <a:latin typeface="Times New Roman" panose="02020603050405020304"/>
                <a:ea typeface="Times New Roman" panose="02020603050405020304"/>
                <a:cs typeface="Times New Roman" panose="02020603050405020304"/>
                <a:sym typeface="Times New Roman" panose="02020603050405020304"/>
              </a:rPr>
              <a:t>Feature Selection </a:t>
            </a:r>
            <a:endParaRPr sz="3600" dirty="0">
              <a:latin typeface="Times New Roman" panose="02020603050405020304"/>
              <a:ea typeface="Times New Roman" panose="02020603050405020304"/>
              <a:cs typeface="Times New Roman" panose="02020603050405020304"/>
              <a:sym typeface="Times New Roman" panose="02020603050405020304"/>
            </a:endParaRPr>
          </a:p>
          <a:p>
            <a:pPr marL="609600" lvl="0" indent="-571500" algn="l" rtl="0">
              <a:lnSpc>
                <a:spcPct val="90000"/>
              </a:lnSpc>
              <a:spcBef>
                <a:spcPts val="0"/>
              </a:spcBef>
              <a:spcAft>
                <a:spcPts val="0"/>
              </a:spcAft>
              <a:buSzPts val="3000"/>
              <a:buFont typeface="Noto Sans Symbols"/>
              <a:buChar char="❖"/>
            </a:pPr>
            <a:r>
              <a:rPr lang="en-US" sz="3600" dirty="0">
                <a:latin typeface="Times New Roman" panose="02020603050405020304"/>
                <a:ea typeface="Times New Roman" panose="02020603050405020304"/>
                <a:cs typeface="Times New Roman" panose="02020603050405020304"/>
                <a:sym typeface="Times New Roman" panose="02020603050405020304"/>
              </a:rPr>
              <a:t>Classification Modeling</a:t>
            </a:r>
            <a:endParaRPr sz="3600" dirty="0">
              <a:latin typeface="Times New Roman" panose="02020603050405020304"/>
              <a:ea typeface="Times New Roman" panose="02020603050405020304"/>
              <a:cs typeface="Times New Roman" panose="02020603050405020304"/>
              <a:sym typeface="Times New Roman" panose="02020603050405020304"/>
            </a:endParaRPr>
          </a:p>
          <a:p>
            <a:pPr marL="609600" lvl="0" indent="-571500" algn="l" rtl="0">
              <a:lnSpc>
                <a:spcPct val="90000"/>
              </a:lnSpc>
              <a:spcBef>
                <a:spcPts val="0"/>
              </a:spcBef>
              <a:spcAft>
                <a:spcPts val="0"/>
              </a:spcAft>
              <a:buSzPts val="3000"/>
              <a:buFont typeface="Noto Sans Symbols"/>
              <a:buChar char="❖"/>
            </a:pPr>
            <a:r>
              <a:rPr lang="en-US" sz="3600" dirty="0">
                <a:latin typeface="Times New Roman" panose="02020603050405020304"/>
                <a:ea typeface="Times New Roman" panose="02020603050405020304"/>
                <a:cs typeface="Times New Roman" panose="02020603050405020304"/>
                <a:sym typeface="Times New Roman" panose="02020603050405020304"/>
              </a:rPr>
              <a:t>Performance Measures</a:t>
            </a:r>
            <a:endParaRPr sz="3600" dirty="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0"/>
          <p:cNvSpPr txBox="1"/>
          <p:nvPr/>
        </p:nvSpPr>
        <p:spPr>
          <a:xfrm>
            <a:off x="369939" y="112325"/>
            <a:ext cx="9753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US"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DATASET DESCRIPTION:</a:t>
            </a:r>
            <a:endParaRPr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00" name="Google Shape;200;p20"/>
          <p:cNvSpPr txBox="1"/>
          <p:nvPr/>
        </p:nvSpPr>
        <p:spPr>
          <a:xfrm>
            <a:off x="105410" y="758825"/>
            <a:ext cx="11837670" cy="6214110"/>
          </a:xfrm>
          <a:prstGeom prst="rect">
            <a:avLst/>
          </a:prstGeom>
          <a:noFill/>
          <a:ln>
            <a:noFill/>
          </a:ln>
        </p:spPr>
        <p:txBody>
          <a:bodyPr spcFirstLastPara="1" wrap="square" lIns="91425" tIns="91425" rIns="91425" bIns="91425" anchor="t" anchorCtr="0">
            <a:spAutoFit/>
          </a:bodyPr>
          <a:lstStyle/>
          <a:p>
            <a:pPr marL="469900" marR="0" lvl="0" indent="-457200" algn="just" rtl="0">
              <a:lnSpc>
                <a:spcPct val="100000"/>
              </a:lnSpc>
              <a:spcBef>
                <a:spcPts val="0"/>
              </a:spcBef>
              <a:spcAft>
                <a:spcPts val="0"/>
              </a:spcAft>
              <a:buClr>
                <a:srgbClr val="000000"/>
              </a:buClr>
              <a:buSzPts val="2600"/>
              <a:buFont typeface="Wingdings" panose="05000000000000000000" charset="0"/>
              <a:buChar char="v"/>
            </a:pP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The objective of the dataset is to predict whether or not a patient has diabetes and </a:t>
            </a:r>
            <a:r>
              <a:rPr lang="en-US" sz="2600" dirty="0">
                <a:latin typeface="Times New Roman" panose="02020603050405020304"/>
                <a:ea typeface="Times New Roman" panose="02020603050405020304"/>
                <a:cs typeface="Times New Roman" panose="02020603050405020304"/>
                <a:sym typeface="Times New Roman" panose="02020603050405020304"/>
              </a:rPr>
              <a:t>h</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eart </a:t>
            </a:r>
            <a:r>
              <a:rPr lang="en-US" sz="2600" dirty="0">
                <a:latin typeface="Times New Roman" panose="02020603050405020304"/>
                <a:ea typeface="Times New Roman" panose="02020603050405020304"/>
                <a:cs typeface="Times New Roman" panose="02020603050405020304"/>
                <a:sym typeface="Times New Roman" panose="02020603050405020304"/>
              </a:rPr>
              <a:t>d</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iseases, based on certain diagnostic measurements included in the dataset. </a:t>
            </a:r>
            <a:endParaRPr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69900" marR="0" lvl="0" indent="-457200" algn="just" rtl="0">
              <a:lnSpc>
                <a:spcPct val="100000"/>
              </a:lnSpc>
              <a:spcBef>
                <a:spcPts val="0"/>
              </a:spcBef>
              <a:spcAft>
                <a:spcPts val="0"/>
              </a:spcAft>
              <a:buClr>
                <a:srgbClr val="000000"/>
              </a:buClr>
              <a:buSzPts val="2600"/>
              <a:buFont typeface="Wingdings" panose="05000000000000000000" charset="0"/>
              <a:buChar char="v"/>
            </a:pP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The datasets consists of several medical predictor variables and one target variable, Outcome. Predictor variables include the number of pregnancies the patient has had, their BMI, insulin level, age, and so on.</a:t>
            </a:r>
            <a:endParaRPr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393700" algn="l" rtl="0">
              <a:lnSpc>
                <a:spcPct val="100000"/>
              </a:lnSpc>
              <a:spcBef>
                <a:spcPts val="0"/>
              </a:spcBef>
              <a:spcAft>
                <a:spcPts val="0"/>
              </a:spcAft>
              <a:buClr>
                <a:srgbClr val="000000"/>
              </a:buClr>
              <a:buSzPts val="2600"/>
              <a:buFont typeface="Times New Roman" panose="02020603050405020304"/>
              <a:buChar char="●"/>
            </a:pPr>
            <a:r>
              <a:rPr lang="en-US" sz="2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Pregnancies:</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Number of times pregnant</a:t>
            </a:r>
          </a:p>
          <a:p>
            <a:pPr marL="457200" marR="0" lvl="0" indent="-393700" algn="l" rtl="0">
              <a:lnSpc>
                <a:spcPct val="100000"/>
              </a:lnSpc>
              <a:spcBef>
                <a:spcPts val="0"/>
              </a:spcBef>
              <a:spcAft>
                <a:spcPts val="0"/>
              </a:spcAft>
              <a:buClr>
                <a:srgbClr val="000000"/>
              </a:buClr>
              <a:buSzPts val="2600"/>
              <a:buFont typeface="Times New Roman" panose="02020603050405020304"/>
              <a:buChar char="●"/>
            </a:pPr>
            <a:r>
              <a:rPr lang="en-US" sz="2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Glucose:</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Plasma glucose concentration a 2 hours in an oral glucose tolerance test</a:t>
            </a:r>
          </a:p>
          <a:p>
            <a:pPr marL="457200" marR="0" lvl="0" indent="-393700" algn="l" rtl="0">
              <a:lnSpc>
                <a:spcPct val="100000"/>
              </a:lnSpc>
              <a:spcBef>
                <a:spcPts val="0"/>
              </a:spcBef>
              <a:spcAft>
                <a:spcPts val="0"/>
              </a:spcAft>
              <a:buClr>
                <a:srgbClr val="000000"/>
              </a:buClr>
              <a:buSzPts val="2600"/>
              <a:buFont typeface="Times New Roman" panose="02020603050405020304"/>
              <a:buChar char="●"/>
            </a:pPr>
            <a:r>
              <a:rPr lang="en-US" sz="2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Blood Pressure: </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Diastolic blood pressure (mm Hg)</a:t>
            </a:r>
          </a:p>
          <a:p>
            <a:pPr marL="457200" marR="0" lvl="0" indent="-393700" algn="l" rtl="0">
              <a:lnSpc>
                <a:spcPct val="100000"/>
              </a:lnSpc>
              <a:spcBef>
                <a:spcPts val="0"/>
              </a:spcBef>
              <a:spcAft>
                <a:spcPts val="0"/>
              </a:spcAft>
              <a:buClr>
                <a:srgbClr val="000000"/>
              </a:buClr>
              <a:buSzPts val="2600"/>
              <a:buFont typeface="Times New Roman" panose="02020603050405020304"/>
              <a:buChar char="●"/>
            </a:pPr>
            <a:r>
              <a:rPr lang="en-US" sz="2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Skin Thickness: </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Triceps skin fold thickness (mm)</a:t>
            </a:r>
          </a:p>
          <a:p>
            <a:pPr marL="457200" marR="0" lvl="0" indent="-393700" algn="l" rtl="0">
              <a:lnSpc>
                <a:spcPct val="100000"/>
              </a:lnSpc>
              <a:spcBef>
                <a:spcPts val="0"/>
              </a:spcBef>
              <a:spcAft>
                <a:spcPts val="0"/>
              </a:spcAft>
              <a:buClr>
                <a:srgbClr val="000000"/>
              </a:buClr>
              <a:buSzPts val="2600"/>
              <a:buFont typeface="Times New Roman" panose="02020603050405020304"/>
              <a:buChar char="●"/>
            </a:pPr>
            <a:r>
              <a:rPr lang="en-US" sz="2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Insulin: </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2-Hour serum insulin (mu U/ml)</a:t>
            </a:r>
          </a:p>
          <a:p>
            <a:pPr marL="457200" marR="0" lvl="0" indent="-393700" algn="l" rtl="0">
              <a:lnSpc>
                <a:spcPct val="100000"/>
              </a:lnSpc>
              <a:spcBef>
                <a:spcPts val="0"/>
              </a:spcBef>
              <a:spcAft>
                <a:spcPts val="0"/>
              </a:spcAft>
              <a:buClr>
                <a:srgbClr val="000000"/>
              </a:buClr>
              <a:buSzPts val="2600"/>
              <a:buFont typeface="Times New Roman" panose="02020603050405020304"/>
              <a:buChar char="●"/>
            </a:pPr>
            <a:r>
              <a:rPr lang="en-US" sz="2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BMI: </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Body mass index (weight in kg/(height in m)^2)</a:t>
            </a:r>
          </a:p>
          <a:p>
            <a:pPr marL="457200" marR="0" lvl="0" indent="-393700" algn="l" rtl="0">
              <a:lnSpc>
                <a:spcPct val="100000"/>
              </a:lnSpc>
              <a:spcBef>
                <a:spcPts val="0"/>
              </a:spcBef>
              <a:spcAft>
                <a:spcPts val="0"/>
              </a:spcAft>
              <a:buClr>
                <a:srgbClr val="000000"/>
              </a:buClr>
              <a:buSzPts val="2600"/>
              <a:buFont typeface="Times New Roman" panose="02020603050405020304"/>
              <a:buChar char="●"/>
            </a:pPr>
            <a:r>
              <a:rPr lang="en-US" sz="2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Diabetes Pedigree Function: </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Diabetes pedigree function</a:t>
            </a:r>
          </a:p>
          <a:p>
            <a:pPr marL="457200" marR="0" lvl="0" indent="-393700" algn="l" rtl="0">
              <a:lnSpc>
                <a:spcPct val="100000"/>
              </a:lnSpc>
              <a:spcBef>
                <a:spcPts val="0"/>
              </a:spcBef>
              <a:spcAft>
                <a:spcPts val="0"/>
              </a:spcAft>
              <a:buClr>
                <a:srgbClr val="000000"/>
              </a:buClr>
              <a:buSzPts val="2600"/>
              <a:buFont typeface="Times New Roman" panose="02020603050405020304"/>
              <a:buChar char="●"/>
            </a:pPr>
            <a:r>
              <a:rPr lang="en-US" sz="2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Age: </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Age (years)</a:t>
            </a:r>
          </a:p>
          <a:p>
            <a:pPr marL="457200" marR="0" lvl="0" indent="-393700" algn="l" rtl="0">
              <a:lnSpc>
                <a:spcPct val="100000"/>
              </a:lnSpc>
              <a:spcBef>
                <a:spcPts val="0"/>
              </a:spcBef>
              <a:spcAft>
                <a:spcPts val="0"/>
              </a:spcAft>
              <a:buClr>
                <a:srgbClr val="000000"/>
              </a:buClr>
              <a:buSzPts val="2600"/>
              <a:buFont typeface="Times New Roman" panose="02020603050405020304"/>
              <a:buChar char="●"/>
            </a:pPr>
            <a:r>
              <a:rPr lang="en-US" sz="2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Outcome: </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Class variable (0 or 1) 268 of 768 are 1, the others are 0</a:t>
            </a:r>
          </a:p>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A69D54-1903-48BD-AE70-E2544781DF2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512784" y="108072"/>
            <a:ext cx="10348049" cy="6898700"/>
          </a:xfrm>
          <a:prstGeom prst="rect">
            <a:avLst/>
          </a:prstGeom>
        </p:spPr>
      </p:pic>
    </p:spTree>
    <p:extLst>
      <p:ext uri="{BB962C8B-B14F-4D97-AF65-F5344CB8AC3E}">
        <p14:creationId xmlns:p14="http://schemas.microsoft.com/office/powerpoint/2010/main" val="3175744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1"/>
          <p:cNvSpPr txBox="1"/>
          <p:nvPr/>
        </p:nvSpPr>
        <p:spPr>
          <a:xfrm>
            <a:off x="535709" y="624071"/>
            <a:ext cx="9753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US"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DATA PRE PROCESSING:</a:t>
            </a:r>
            <a:endParaRPr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06" name="Google Shape;206;p21"/>
          <p:cNvSpPr txBox="1"/>
          <p:nvPr/>
        </p:nvSpPr>
        <p:spPr>
          <a:xfrm>
            <a:off x="877450" y="1803750"/>
            <a:ext cx="10409400" cy="3197860"/>
          </a:xfrm>
          <a:prstGeom prst="rect">
            <a:avLst/>
          </a:prstGeom>
          <a:noFill/>
          <a:ln>
            <a:noFill/>
          </a:ln>
        </p:spPr>
        <p:txBody>
          <a:bodyPr spcFirstLastPara="1" wrap="square" lIns="91425" tIns="91425" rIns="91425" bIns="91425" anchor="t" anchorCtr="0">
            <a:spAutoFit/>
          </a:bodyPr>
          <a:lstStyle/>
          <a:p>
            <a:pPr marL="457200" marR="0" lvl="0" indent="-457200" algn="just" rtl="0">
              <a:lnSpc>
                <a:spcPct val="100000"/>
              </a:lnSpc>
              <a:spcBef>
                <a:spcPts val="0"/>
              </a:spcBef>
              <a:spcAft>
                <a:spcPts val="0"/>
              </a:spcAft>
              <a:buClr>
                <a:srgbClr val="000000"/>
              </a:buClr>
              <a:buSzPts val="3200"/>
              <a:buFont typeface="Wingdings" panose="05000000000000000000" charset="0"/>
              <a:buChar char="v"/>
            </a:pPr>
            <a:r>
              <a:rPr lang="en-US" sz="2800" b="0" i="0" u="none" strike="noStrike" cap="none" dirty="0">
                <a:solidFill>
                  <a:srgbClr val="00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Diabetes disease and Heart Disease data is pre-processed after collection of various records. </a:t>
            </a:r>
            <a:endParaRPr sz="2800" b="0" i="0" u="none" strike="noStrike" cap="none" dirty="0">
              <a:solidFill>
                <a:srgbClr val="000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a:p>
            <a:pPr marL="457200" marR="0" lvl="0" indent="-457200" algn="just" rtl="0">
              <a:lnSpc>
                <a:spcPct val="100000"/>
              </a:lnSpc>
              <a:spcBef>
                <a:spcPts val="0"/>
              </a:spcBef>
              <a:spcAft>
                <a:spcPts val="0"/>
              </a:spcAft>
              <a:buClr>
                <a:srgbClr val="000000"/>
              </a:buClr>
              <a:buSzPts val="3200"/>
              <a:buFont typeface="Wingdings" panose="05000000000000000000" charset="0"/>
              <a:buChar char="v"/>
            </a:pPr>
            <a:r>
              <a:rPr lang="en-US" sz="2800" b="0" i="0" u="none" strike="noStrike" cap="none" dirty="0">
                <a:solidFill>
                  <a:srgbClr val="00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The dataset contains a total of 769 patient records, where 6 records are with some missing values. </a:t>
            </a:r>
            <a:endParaRPr sz="2800" b="0" i="0" u="none" strike="noStrike" cap="none" dirty="0">
              <a:solidFill>
                <a:srgbClr val="000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a:p>
            <a:pPr marL="457200" marR="0" lvl="0" indent="-457200" algn="just" rtl="0">
              <a:lnSpc>
                <a:spcPct val="100000"/>
              </a:lnSpc>
              <a:spcBef>
                <a:spcPts val="0"/>
              </a:spcBef>
              <a:spcAft>
                <a:spcPts val="0"/>
              </a:spcAft>
              <a:buClr>
                <a:srgbClr val="000000"/>
              </a:buClr>
              <a:buSzPts val="3200"/>
              <a:buFont typeface="Wingdings" panose="05000000000000000000" charset="0"/>
              <a:buChar char="v"/>
            </a:pPr>
            <a:r>
              <a:rPr lang="en-US" sz="2800" b="0" i="0" u="none" strike="noStrike" cap="none" dirty="0">
                <a:solidFill>
                  <a:srgbClr val="00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Those 6 records have been removed from the dataset and the remaining 763 patient records are used in pre-processing.</a:t>
            </a:r>
            <a:endParaRPr sz="2800" b="0" i="0" u="none" strike="noStrike" cap="none" dirty="0">
              <a:solidFill>
                <a:srgbClr val="00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marL="457200" marR="0" lvl="0" indent="-254000" algn="just" rtl="0">
              <a:lnSpc>
                <a:spcPct val="100000"/>
              </a:lnSpc>
              <a:spcBef>
                <a:spcPts val="0"/>
              </a:spcBef>
              <a:spcAft>
                <a:spcPts val="0"/>
              </a:spcAft>
              <a:buClr>
                <a:srgbClr val="000000"/>
              </a:buClr>
              <a:buSzPts val="3200"/>
              <a:buFont typeface="Noto Sans Symbols"/>
              <a:buNone/>
            </a:pPr>
            <a:endParaRPr sz="2800" b="0" i="0" u="none" strike="noStrike" cap="none" dirty="0">
              <a:solidFill>
                <a:srgbClr val="00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2"/>
          <p:cNvSpPr txBox="1"/>
          <p:nvPr/>
        </p:nvSpPr>
        <p:spPr>
          <a:xfrm>
            <a:off x="548770" y="625443"/>
            <a:ext cx="9753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US"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FEATURE SELECTION:</a:t>
            </a:r>
            <a:endParaRPr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12" name="Google Shape;212;p22"/>
          <p:cNvSpPr txBox="1"/>
          <p:nvPr/>
        </p:nvSpPr>
        <p:spPr>
          <a:xfrm>
            <a:off x="925650" y="1735513"/>
            <a:ext cx="9753600" cy="3628390"/>
          </a:xfrm>
          <a:prstGeom prst="rect">
            <a:avLst/>
          </a:prstGeom>
          <a:noFill/>
          <a:ln>
            <a:noFill/>
          </a:ln>
        </p:spPr>
        <p:txBody>
          <a:bodyPr spcFirstLastPara="1" wrap="square" lIns="91425" tIns="91425" rIns="91425" bIns="91425" anchor="t" anchorCtr="0">
            <a:spAutoFit/>
          </a:bodyPr>
          <a:lstStyle/>
          <a:p>
            <a:pPr marL="457200" marR="0" lvl="0" indent="-457200" algn="just" rtl="0">
              <a:lnSpc>
                <a:spcPct val="100000"/>
              </a:lnSpc>
              <a:spcBef>
                <a:spcPts val="0"/>
              </a:spcBef>
              <a:spcAft>
                <a:spcPts val="0"/>
              </a:spcAft>
              <a:buClr>
                <a:srgbClr val="000000"/>
              </a:buClr>
              <a:buSzPts val="3200"/>
              <a:buFont typeface="Wingdings" panose="05000000000000000000" charset="0"/>
              <a:buChar char="v"/>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From among the 8 attributes of the data set, one attributes pertaining to age is used to identify the personal information of the patient. </a:t>
            </a:r>
            <a:endParaRPr sz="28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457200" marR="0" lvl="0" indent="-457200" algn="just" rtl="0">
              <a:lnSpc>
                <a:spcPct val="100000"/>
              </a:lnSpc>
              <a:spcBef>
                <a:spcPts val="0"/>
              </a:spcBef>
              <a:spcAft>
                <a:spcPts val="0"/>
              </a:spcAft>
              <a:buClr>
                <a:srgbClr val="000000"/>
              </a:buClr>
              <a:buSzPts val="3200"/>
              <a:buFont typeface="Wingdings" panose="05000000000000000000" charset="0"/>
              <a:buChar char="v"/>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The remaining 7 attributes are considered important as they contain vital clinical records. </a:t>
            </a:r>
            <a:endParaRPr sz="28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457200" marR="0" lvl="0" indent="-457200" algn="just" rtl="0">
              <a:lnSpc>
                <a:spcPct val="100000"/>
              </a:lnSpc>
              <a:spcBef>
                <a:spcPts val="0"/>
              </a:spcBef>
              <a:spcAft>
                <a:spcPts val="0"/>
              </a:spcAft>
              <a:buClr>
                <a:srgbClr val="000000"/>
              </a:buClr>
              <a:buSzPts val="3200"/>
              <a:buFont typeface="Wingdings" panose="05000000000000000000" charset="0"/>
              <a:buChar char="v"/>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Clinical records are vital to diagnosis and learning the severity of diabetes disease and heart disease.</a:t>
            </a: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254000" algn="just" rtl="0">
              <a:lnSpc>
                <a:spcPct val="100000"/>
              </a:lnSpc>
              <a:spcBef>
                <a:spcPts val="0"/>
              </a:spcBef>
              <a:spcAft>
                <a:spcPts val="0"/>
              </a:spcAft>
              <a:buClr>
                <a:srgbClr val="000000"/>
              </a:buClr>
              <a:buSzPts val="3200"/>
              <a:buFont typeface="Noto Sans Symbols"/>
              <a:buNone/>
            </a:pP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3"/>
          <p:cNvSpPr txBox="1"/>
          <p:nvPr/>
        </p:nvSpPr>
        <p:spPr>
          <a:xfrm>
            <a:off x="434107" y="516826"/>
            <a:ext cx="9753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US"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CLASSIFICATION MODELING:</a:t>
            </a:r>
            <a:endParaRPr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18" name="Google Shape;218;p23"/>
          <p:cNvSpPr txBox="1"/>
          <p:nvPr/>
        </p:nvSpPr>
        <p:spPr>
          <a:xfrm>
            <a:off x="434100" y="1163325"/>
            <a:ext cx="11323800" cy="406262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2800"/>
              <a:buFont typeface="Arial" panose="020B0604020202020204"/>
              <a:buNone/>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The clustering of datasets is done on the basis of the variables and criteria of Decision Tree (DT) features. Then, the classifiers are applied to each clustered dataset in order to estimate its performance. The best performing models are identified from the above results based on their low rate of error.</a:t>
            </a: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0" algn="just" rtl="0">
              <a:lnSpc>
                <a:spcPct val="100000"/>
              </a:lnSpc>
              <a:spcBef>
                <a:spcPts val="0"/>
              </a:spcBef>
              <a:spcAft>
                <a:spcPts val="0"/>
              </a:spcAft>
              <a:buClr>
                <a:srgbClr val="000000"/>
              </a:buClr>
              <a:buSzPts val="2800"/>
              <a:buFont typeface="Arial" panose="020B0604020202020204"/>
              <a:buNone/>
            </a:pP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527050" marR="0" lvl="0" indent="-457200" algn="just" rtl="0">
              <a:lnSpc>
                <a:spcPct val="100000"/>
              </a:lnSpc>
              <a:spcBef>
                <a:spcPts val="0"/>
              </a:spcBef>
              <a:spcAft>
                <a:spcPts val="0"/>
              </a:spcAft>
              <a:buClr>
                <a:srgbClr val="000000"/>
              </a:buClr>
              <a:buSzPts val="2500"/>
              <a:buFont typeface="Noto Sans Symbols"/>
              <a:buChar char="❖"/>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Decision Tree</a:t>
            </a:r>
          </a:p>
          <a:p>
            <a:pPr marL="527050" marR="0" lvl="0" indent="-457200" algn="just" rtl="0">
              <a:lnSpc>
                <a:spcPct val="100000"/>
              </a:lnSpc>
              <a:spcBef>
                <a:spcPts val="0"/>
              </a:spcBef>
              <a:spcAft>
                <a:spcPts val="0"/>
              </a:spcAft>
              <a:buClr>
                <a:srgbClr val="000000"/>
              </a:buClr>
              <a:buSzPts val="2500"/>
              <a:buFont typeface="Noto Sans Symbols"/>
              <a:buChar char="❖"/>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Support Vector Machine</a:t>
            </a:r>
          </a:p>
          <a:p>
            <a:pPr marL="527050" marR="0" lvl="0" indent="-457200" algn="just" rtl="0">
              <a:lnSpc>
                <a:spcPct val="100000"/>
              </a:lnSpc>
              <a:spcBef>
                <a:spcPts val="0"/>
              </a:spcBef>
              <a:spcAft>
                <a:spcPts val="0"/>
              </a:spcAft>
              <a:buClr>
                <a:srgbClr val="000000"/>
              </a:buClr>
              <a:buSzPts val="2500"/>
              <a:buFont typeface="Noto Sans Symbols"/>
              <a:buChar char="❖"/>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K Nearest neighbors</a:t>
            </a: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527050" marR="0" lvl="0" indent="-457200" algn="just" rtl="0">
              <a:lnSpc>
                <a:spcPct val="100000"/>
              </a:lnSpc>
              <a:spcBef>
                <a:spcPts val="0"/>
              </a:spcBef>
              <a:spcAft>
                <a:spcPts val="0"/>
              </a:spcAft>
              <a:buClr>
                <a:srgbClr val="000000"/>
              </a:buClr>
              <a:buSzPts val="2500"/>
              <a:buFont typeface="Noto Sans Symbols"/>
              <a:buChar char="❖"/>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Random Forest</a:t>
            </a: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49910" y="0"/>
            <a:ext cx="11092180" cy="5545455"/>
          </a:xfrm>
        </p:spPr>
        <p:txBody>
          <a:bodyPr/>
          <a:lstStyle/>
          <a:p>
            <a:pPr marL="114300" indent="0">
              <a:buNone/>
            </a:pPr>
            <a:r>
              <a:rPr lang="en-IN" altLang="en-US" sz="2000" dirty="0">
                <a:latin typeface="Times New Roman" panose="02020603050405020304" pitchFamily="18" charset="0"/>
                <a:cs typeface="Times New Roman" panose="02020603050405020304" pitchFamily="18" charset="0"/>
              </a:rPr>
              <a:t>                                             </a:t>
            </a:r>
            <a:r>
              <a:rPr lang="en-IN" altLang="en-US" sz="4000" b="1" dirty="0">
                <a:latin typeface="Times New Roman" panose="02020603050405020304" pitchFamily="18" charset="0"/>
                <a:cs typeface="Times New Roman" panose="02020603050405020304" pitchFamily="18" charset="0"/>
              </a:rPr>
              <a:t>INTRODUCTION</a:t>
            </a:r>
            <a:endParaRPr lang="en-US" sz="20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Heart is one of the most vital organs for the proper functioning of our body. According to a survey by WHO, 78% of the worldwide deaths occurs for heart patients due to COVID-19 and also, more deaths occur in low and middle income countries including India.</a:t>
            </a:r>
          </a:p>
          <a:p>
            <a:pPr algn="just"/>
            <a:r>
              <a:rPr lang="en-US" sz="2400" dirty="0">
                <a:latin typeface="Times New Roman" panose="02020603050405020304" pitchFamily="18" charset="0"/>
                <a:cs typeface="Times New Roman" panose="02020603050405020304" pitchFamily="18" charset="0"/>
              </a:rPr>
              <a:t>The main challenge is to accurately predict the existence of CVDs(cardiovascular disease) inside human body. The older techniques have not been very successful in efficiently predicting the heart diseases. </a:t>
            </a:r>
          </a:p>
          <a:p>
            <a:pPr algn="just"/>
            <a:r>
              <a:rPr lang="en-US" sz="2400" dirty="0">
                <a:latin typeface="Times New Roman" panose="02020603050405020304" pitchFamily="18" charset="0"/>
                <a:cs typeface="Times New Roman" panose="02020603050405020304" pitchFamily="18" charset="0"/>
              </a:rPr>
              <a:t>Many medical instruents are available in the market for</a:t>
            </a:r>
            <a:r>
              <a:rPr lang="en-IN"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predicti</a:t>
            </a:r>
            <a:r>
              <a:rPr lang="en-IN" altLang="en-US" sz="2400" dirty="0">
                <a:latin typeface="Times New Roman" panose="02020603050405020304" pitchFamily="18" charset="0"/>
                <a:cs typeface="Times New Roman" panose="02020603050405020304" pitchFamily="18" charset="0"/>
              </a:rPr>
              <a:t>ng covid-19 for </a:t>
            </a:r>
            <a:r>
              <a:rPr lang="en-US" sz="2400" dirty="0">
                <a:latin typeface="Times New Roman" panose="02020603050405020304" pitchFamily="18" charset="0"/>
                <a:cs typeface="Times New Roman" panose="02020603050405020304" pitchFamily="18" charset="0"/>
              </a:rPr>
              <a:t>heart </a:t>
            </a:r>
            <a:r>
              <a:rPr lang="en-IN" altLang="en-US" sz="2400" dirty="0">
                <a:latin typeface="Times New Roman" panose="02020603050405020304" pitchFamily="18" charset="0"/>
                <a:cs typeface="Times New Roman" panose="02020603050405020304" pitchFamily="18" charset="0"/>
              </a:rPr>
              <a:t> and diabetes patients,</a:t>
            </a:r>
            <a:r>
              <a:rPr lang="en-US" sz="2400" dirty="0">
                <a:latin typeface="Times New Roman" panose="02020603050405020304" pitchFamily="18" charset="0"/>
                <a:cs typeface="Times New Roman" panose="02020603050405020304" pitchFamily="18" charset="0"/>
              </a:rPr>
              <a:t>but there are some drawbacks in the past project which others done</a:t>
            </a:r>
            <a:r>
              <a:rPr lang="en-IN" altLang="en-US" sz="2400" dirty="0">
                <a:latin typeface="Times New Roman" panose="02020603050405020304" pitchFamily="18" charset="0"/>
                <a:cs typeface="Times New Roman" panose="02020603050405020304" pitchFamily="18" charset="0"/>
              </a:rPr>
              <a:t>.We included both diabetes and heart disease evaluating in our project.</a:t>
            </a:r>
          </a:p>
          <a:p>
            <a:pPr algn="just"/>
            <a:r>
              <a:rPr lang="en-US" sz="2400" dirty="0">
                <a:latin typeface="Times New Roman" panose="02020603050405020304" pitchFamily="18" charset="0"/>
                <a:cs typeface="Times New Roman" panose="02020603050405020304" pitchFamily="18" charset="0"/>
                <a:sym typeface="+mn-ea"/>
              </a:rPr>
              <a:t>These advancements in technology have paved ways for accurate </a:t>
            </a:r>
            <a:r>
              <a:rPr lang="en-IN" altLang="en-US" sz="2400" dirty="0">
                <a:latin typeface="Times New Roman" panose="02020603050405020304" pitchFamily="18" charset="0"/>
                <a:cs typeface="Times New Roman" panose="02020603050405020304" pitchFamily="18" charset="0"/>
                <a:sym typeface="+mn-ea"/>
              </a:rPr>
              <a:t> diagonise</a:t>
            </a:r>
            <a:r>
              <a:rPr lang="en-US" sz="2400" dirty="0">
                <a:latin typeface="Times New Roman" panose="02020603050405020304" pitchFamily="18" charset="0"/>
                <a:cs typeface="Times New Roman" panose="02020603050405020304" pitchFamily="18" charset="0"/>
                <a:sym typeface="+mn-ea"/>
              </a:rPr>
              <a:t> and predicti</a:t>
            </a:r>
            <a:r>
              <a:rPr lang="en-IN" altLang="en-US" sz="2400" dirty="0">
                <a:latin typeface="Times New Roman" panose="02020603050405020304" pitchFamily="18" charset="0"/>
                <a:cs typeface="Times New Roman" panose="02020603050405020304" pitchFamily="18" charset="0"/>
                <a:sym typeface="+mn-ea"/>
              </a:rPr>
              <a:t>on  of Diseases.</a:t>
            </a:r>
            <a:r>
              <a:rPr lang="en-US" sz="2400" dirty="0">
                <a:latin typeface="Times New Roman" panose="02020603050405020304" pitchFamily="18" charset="0"/>
                <a:cs typeface="Times New Roman" panose="02020603050405020304" pitchFamily="18" charset="0"/>
                <a:sym typeface="+mn-ea"/>
              </a:rPr>
              <a:t> </a:t>
            </a:r>
            <a:r>
              <a:rPr lang="en-IN" altLang="en-US" sz="2400" dirty="0">
                <a:latin typeface="Times New Roman" panose="02020603050405020304" pitchFamily="18" charset="0"/>
                <a:cs typeface="Times New Roman" panose="02020603050405020304" pitchFamily="18" charset="0"/>
                <a:sym typeface="+mn-ea"/>
              </a:rPr>
              <a:t>.</a:t>
            </a:r>
            <a:r>
              <a:rPr lang="en-US" sz="2400" dirty="0">
                <a:latin typeface="Times New Roman" panose="02020603050405020304" pitchFamily="18" charset="0"/>
                <a:cs typeface="Times New Roman" panose="02020603050405020304" pitchFamily="18" charset="0"/>
                <a:sym typeface="+mn-ea"/>
              </a:rPr>
              <a:t> Machine learning could be a very good choice to achieve high accuracy for predicting</a:t>
            </a:r>
            <a:r>
              <a:rPr lang="en-IN" altLang="en-US" sz="2400" dirty="0">
                <a:latin typeface="Times New Roman" panose="02020603050405020304" pitchFamily="18" charset="0"/>
                <a:cs typeface="Times New Roman" panose="02020603050405020304" pitchFamily="18" charset="0"/>
                <a:sym typeface="+mn-ea"/>
              </a:rPr>
              <a:t> covid -19 for</a:t>
            </a:r>
            <a:r>
              <a:rPr lang="en-US" sz="2400" dirty="0">
                <a:latin typeface="Times New Roman" panose="02020603050405020304" pitchFamily="18" charset="0"/>
                <a:cs typeface="Times New Roman" panose="02020603050405020304" pitchFamily="18" charset="0"/>
                <a:sym typeface="+mn-ea"/>
              </a:rPr>
              <a:t> heart diseases </a:t>
            </a:r>
            <a:r>
              <a:rPr lang="en-IN" altLang="en-US" sz="2400" dirty="0">
                <a:latin typeface="Times New Roman" panose="02020603050405020304" pitchFamily="18" charset="0"/>
                <a:cs typeface="Times New Roman" panose="02020603050405020304" pitchFamily="18" charset="0"/>
                <a:sym typeface="+mn-ea"/>
              </a:rPr>
              <a:t> and  diabetes  patients.</a:t>
            </a:r>
            <a:r>
              <a:rPr lang="en-US" sz="2400" dirty="0">
                <a:latin typeface="Times New Roman" panose="02020603050405020304" pitchFamily="18" charset="0"/>
                <a:cs typeface="Times New Roman" panose="02020603050405020304" pitchFamily="18" charset="0"/>
                <a:sym typeface="+mn-ea"/>
              </a:rPr>
              <a:t> </a:t>
            </a:r>
          </a:p>
          <a:p>
            <a:pPr algn="just"/>
            <a:r>
              <a:rPr lang="en-US" sz="2400" dirty="0">
                <a:latin typeface="Times New Roman" panose="02020603050405020304" pitchFamily="18" charset="0"/>
                <a:cs typeface="Times New Roman" panose="02020603050405020304" pitchFamily="18" charset="0"/>
                <a:sym typeface="+mn-ea"/>
              </a:rPr>
              <a:t>Our website is helpful to analyse large amounts of data and Predict Heart Diseases and Diabetes , according to this result we can analyse, whether the patient can affect by covid or not.</a:t>
            </a:r>
            <a:endParaRPr lang="en-US" sz="2400" dirty="0">
              <a:latin typeface="Times New Roman" panose="02020603050405020304" pitchFamily="18" charset="0"/>
              <a:cs typeface="Times New Roman" panose="02020603050405020304" pitchFamily="18" charset="0"/>
            </a:endParaRPr>
          </a:p>
          <a:p>
            <a:pPr algn="just"/>
            <a:endParaRPr lang="en-IN" altLang="en-US" sz="2400" dirty="0">
              <a:latin typeface="Times New Roman" panose="02020603050405020304" pitchFamily="18" charset="0"/>
              <a:cs typeface="Times New Roman" panose="02020603050405020304" pitchFamily="18" charset="0"/>
            </a:endParaRPr>
          </a:p>
          <a:p>
            <a:pPr marL="114300" indent="0" algn="just">
              <a:buNone/>
            </a:pP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4"/>
          <p:cNvSpPr txBox="1"/>
          <p:nvPr/>
        </p:nvSpPr>
        <p:spPr>
          <a:xfrm>
            <a:off x="354215" y="563707"/>
            <a:ext cx="9753600" cy="73533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US" sz="32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PERFORMANCE MEASURES</a:t>
            </a:r>
            <a:r>
              <a:rPr lang="en-US" sz="3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a:t>
            </a:r>
            <a:endParaRPr sz="3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24" name="Google Shape;224;p24"/>
          <p:cNvSpPr txBox="1"/>
          <p:nvPr/>
        </p:nvSpPr>
        <p:spPr>
          <a:xfrm>
            <a:off x="822025" y="1743025"/>
            <a:ext cx="10150800" cy="4059555"/>
          </a:xfrm>
          <a:prstGeom prst="rect">
            <a:avLst/>
          </a:prstGeom>
          <a:noFill/>
          <a:ln>
            <a:noFill/>
          </a:ln>
        </p:spPr>
        <p:txBody>
          <a:bodyPr spcFirstLastPara="1" wrap="square" lIns="91425" tIns="91425" rIns="91425" bIns="91425" anchor="t" anchorCtr="0">
            <a:spAutoFit/>
          </a:bodyPr>
          <a:lstStyle/>
          <a:p>
            <a:pPr marL="527050" marR="0" lvl="0" indent="-457200" algn="just" rtl="0">
              <a:lnSpc>
                <a:spcPct val="100000"/>
              </a:lnSpc>
              <a:spcBef>
                <a:spcPts val="0"/>
              </a:spcBef>
              <a:spcAft>
                <a:spcPts val="0"/>
              </a:spcAft>
              <a:buClr>
                <a:srgbClr val="000000"/>
              </a:buClr>
              <a:buSzPts val="2500"/>
              <a:buFont typeface="Wingdings" panose="05000000000000000000" charset="0"/>
              <a:buChar char="v"/>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Several standard performance metrics such as accuracy, precision and error in classification have been considered for the computation of performance efficiency of this model.</a:t>
            </a: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69850" marR="0" lvl="0" indent="0" algn="just" rtl="0">
              <a:lnSpc>
                <a:spcPct val="100000"/>
              </a:lnSpc>
              <a:spcBef>
                <a:spcPts val="0"/>
              </a:spcBef>
              <a:spcAft>
                <a:spcPts val="0"/>
              </a:spcAft>
              <a:buClr>
                <a:srgbClr val="000000"/>
              </a:buClr>
              <a:buSzPts val="2500"/>
              <a:buFont typeface="Noto Sans Symbols"/>
              <a:buNone/>
            </a:pP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527050" marR="0" lvl="0" indent="-457200" algn="just" rtl="0">
              <a:lnSpc>
                <a:spcPct val="100000"/>
              </a:lnSpc>
              <a:spcBef>
                <a:spcPts val="0"/>
              </a:spcBef>
              <a:spcAft>
                <a:spcPts val="0"/>
              </a:spcAft>
              <a:buClr>
                <a:srgbClr val="000000"/>
              </a:buClr>
              <a:buSzPts val="2500"/>
              <a:buFont typeface="Arial" panose="020B0604020202020204" pitchFamily="34" charset="0"/>
              <a:buChar char="•"/>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K Nearest neighbors         : 78.571</a:t>
            </a: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527050" marR="0" lvl="0" indent="-457200" algn="just" rtl="0">
              <a:lnSpc>
                <a:spcPct val="100000"/>
              </a:lnSpc>
              <a:spcBef>
                <a:spcPts val="0"/>
              </a:spcBef>
              <a:spcAft>
                <a:spcPts val="0"/>
              </a:spcAft>
              <a:buClr>
                <a:srgbClr val="000000"/>
              </a:buClr>
              <a:buSzPts val="2500"/>
              <a:buFont typeface="Arial" panose="020B0604020202020204" pitchFamily="34" charset="0"/>
              <a:buChar char="•"/>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Support Vector Classifier : 73.376</a:t>
            </a: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527050" marR="0" lvl="0" indent="-457200" algn="just" rtl="0">
              <a:lnSpc>
                <a:spcPct val="100000"/>
              </a:lnSpc>
              <a:spcBef>
                <a:spcPts val="0"/>
              </a:spcBef>
              <a:spcAft>
                <a:spcPts val="0"/>
              </a:spcAft>
              <a:buClr>
                <a:srgbClr val="000000"/>
              </a:buClr>
              <a:buSzPts val="2500"/>
              <a:buFont typeface="Arial" panose="020B0604020202020204" pitchFamily="34" charset="0"/>
              <a:buChar char="•"/>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Decision tree                     : 68.181</a:t>
            </a: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527050" marR="0" lvl="0" indent="-457200" algn="just" rtl="0">
              <a:lnSpc>
                <a:spcPct val="100000"/>
              </a:lnSpc>
              <a:spcBef>
                <a:spcPts val="0"/>
              </a:spcBef>
              <a:spcAft>
                <a:spcPts val="0"/>
              </a:spcAft>
              <a:buClr>
                <a:srgbClr val="000000"/>
              </a:buClr>
              <a:buSzPts val="2500"/>
              <a:buFont typeface="Arial" panose="020B0604020202020204" pitchFamily="34" charset="0"/>
              <a:buChar char="•"/>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Random Forest                  : 75.974</a:t>
            </a: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914400" marR="0" lvl="0" indent="-279400" algn="l" rtl="0">
              <a:lnSpc>
                <a:spcPct val="100000"/>
              </a:lnSpc>
              <a:spcBef>
                <a:spcPts val="0"/>
              </a:spcBef>
              <a:spcAft>
                <a:spcPts val="0"/>
              </a:spcAft>
              <a:buClr>
                <a:srgbClr val="000000"/>
              </a:buClr>
              <a:buSzPts val="2800"/>
              <a:buFont typeface="Noto Sans Symbols"/>
              <a:buNone/>
            </a:pP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5"/>
          <p:cNvSpPr txBox="1"/>
          <p:nvPr/>
        </p:nvSpPr>
        <p:spPr>
          <a:xfrm>
            <a:off x="1322763" y="349173"/>
            <a:ext cx="97536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000"/>
              <a:buFont typeface="Arial" panose="020B0604020202020204"/>
              <a:buNone/>
            </a:pPr>
            <a:r>
              <a:rPr lang="en-US"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SAMPLE SCREENSHOTS</a:t>
            </a:r>
            <a:endParaRPr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31" name="Google Shape;231;p25"/>
          <p:cNvSpPr txBox="1"/>
          <p:nvPr/>
        </p:nvSpPr>
        <p:spPr>
          <a:xfrm>
            <a:off x="6093202" y="1918462"/>
            <a:ext cx="46875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panose="020B0604020202020204"/>
              <a:buNone/>
            </a:pPr>
            <a:r>
              <a:rPr 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Home Screen</a:t>
            </a:r>
            <a:endParaRPr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32" name="Google Shape;232;p25"/>
          <p:cNvPicPr preferRelativeResize="0"/>
          <p:nvPr/>
        </p:nvPicPr>
        <p:blipFill rotWithShape="1">
          <a:blip r:embed="rId3"/>
          <a:srcRect/>
          <a:stretch>
            <a:fillRect/>
          </a:stretch>
        </p:blipFill>
        <p:spPr>
          <a:xfrm>
            <a:off x="6749275" y="3408725"/>
            <a:ext cx="4969201" cy="2978150"/>
          </a:xfrm>
          <a:prstGeom prst="rect">
            <a:avLst/>
          </a:prstGeom>
          <a:noFill/>
          <a:ln>
            <a:noFill/>
          </a:ln>
        </p:spPr>
      </p:pic>
      <p:sp>
        <p:nvSpPr>
          <p:cNvPr id="233" name="Google Shape;233;p25"/>
          <p:cNvSpPr txBox="1"/>
          <p:nvPr/>
        </p:nvSpPr>
        <p:spPr>
          <a:xfrm flipH="1">
            <a:off x="4036266" y="4938279"/>
            <a:ext cx="49692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panose="020B0604020202020204"/>
              <a:buNone/>
            </a:pPr>
            <a:r>
              <a:rPr 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Input Field</a:t>
            </a:r>
            <a:endParaRPr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4" name="Picture 3">
            <a:extLst>
              <a:ext uri="{FF2B5EF4-FFF2-40B4-BE49-F238E27FC236}">
                <a16:creationId xmlns:a16="http://schemas.microsoft.com/office/drawing/2014/main" id="{C72A78E7-1344-4368-80C3-5D306CA4D8DF}"/>
              </a:ext>
            </a:extLst>
          </p:cNvPr>
          <p:cNvPicPr>
            <a:picLocks noChangeAspect="1"/>
          </p:cNvPicPr>
          <p:nvPr/>
        </p:nvPicPr>
        <p:blipFill rotWithShape="1">
          <a:blip r:embed="rId4"/>
          <a:srcRect r="33365"/>
          <a:stretch/>
        </p:blipFill>
        <p:spPr>
          <a:xfrm>
            <a:off x="864494" y="1107936"/>
            <a:ext cx="3872204" cy="275985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26"/>
          <p:cNvPicPr preferRelativeResize="0"/>
          <p:nvPr/>
        </p:nvPicPr>
        <p:blipFill rotWithShape="1">
          <a:blip r:embed="rId3"/>
          <a:srcRect/>
          <a:stretch>
            <a:fillRect/>
          </a:stretch>
        </p:blipFill>
        <p:spPr>
          <a:xfrm>
            <a:off x="484901" y="444875"/>
            <a:ext cx="5174750" cy="3226049"/>
          </a:xfrm>
          <a:prstGeom prst="rect">
            <a:avLst/>
          </a:prstGeom>
          <a:noFill/>
          <a:ln>
            <a:noFill/>
          </a:ln>
        </p:spPr>
      </p:pic>
      <p:pic>
        <p:nvPicPr>
          <p:cNvPr id="239" name="Google Shape;239;p26"/>
          <p:cNvPicPr preferRelativeResize="0"/>
          <p:nvPr/>
        </p:nvPicPr>
        <p:blipFill rotWithShape="1">
          <a:blip r:embed="rId4"/>
          <a:srcRect/>
          <a:stretch>
            <a:fillRect/>
          </a:stretch>
        </p:blipFill>
        <p:spPr>
          <a:xfrm>
            <a:off x="6620100" y="3330750"/>
            <a:ext cx="5174749" cy="3184575"/>
          </a:xfrm>
          <a:prstGeom prst="rect">
            <a:avLst/>
          </a:prstGeom>
          <a:noFill/>
          <a:ln>
            <a:noFill/>
          </a:ln>
        </p:spPr>
      </p:pic>
      <p:sp>
        <p:nvSpPr>
          <p:cNvPr id="240" name="Google Shape;240;p26"/>
          <p:cNvSpPr txBox="1"/>
          <p:nvPr/>
        </p:nvSpPr>
        <p:spPr>
          <a:xfrm>
            <a:off x="5957446" y="1773205"/>
            <a:ext cx="46920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panose="020B0604020202020204"/>
              <a:buNone/>
            </a:pPr>
            <a:r>
              <a:rPr 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Predicited Output (i)</a:t>
            </a:r>
            <a:endParaRPr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41" name="Google Shape;241;p26"/>
          <p:cNvSpPr txBox="1"/>
          <p:nvPr/>
        </p:nvSpPr>
        <p:spPr>
          <a:xfrm>
            <a:off x="2888700" y="4638338"/>
            <a:ext cx="37314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panose="020B0604020202020204"/>
              <a:buNone/>
            </a:pPr>
            <a:r>
              <a:rPr 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Predicted Output (ii)</a:t>
            </a:r>
            <a:endParaRPr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4820" y="374015"/>
            <a:ext cx="11464925" cy="6296660"/>
          </a:xfrm>
        </p:spPr>
        <p:txBody>
          <a:bodyPr/>
          <a:lstStyle/>
          <a:p>
            <a:pPr marL="114300" indent="0">
              <a:buNone/>
            </a:pPr>
            <a:r>
              <a:rPr lang="en-IN" altLang="en-US" dirty="0"/>
              <a:t>                                                 </a:t>
            </a:r>
            <a:r>
              <a:rPr lang="en-IN" altLang="en-US" sz="3200" b="1" dirty="0">
                <a:latin typeface="Times New Roman" panose="02020603050405020304" pitchFamily="18" charset="0"/>
                <a:cs typeface="Times New Roman" panose="02020603050405020304" pitchFamily="18" charset="0"/>
              </a:rPr>
              <a:t>CONCLUSION</a:t>
            </a:r>
          </a:p>
          <a:p>
            <a:pPr algn="just"/>
            <a:r>
              <a:rPr lang="en-IN" altLang="en-US" sz="2400" dirty="0">
                <a:latin typeface="Times New Roman" panose="02020603050405020304" pitchFamily="18" charset="0"/>
                <a:cs typeface="Times New Roman" panose="02020603050405020304" pitchFamily="18" charset="0"/>
              </a:rPr>
              <a:t>At first, the four algorithms were implemented. Datasets were trained for all the algorithms individually. After this, all of them were tested. The most efficient algorithm was to be selected based on various criteria. </a:t>
            </a:r>
          </a:p>
          <a:p>
            <a:pPr algn="just"/>
            <a:r>
              <a:rPr lang="en-IN" altLang="en-US" sz="2400" dirty="0">
                <a:latin typeface="Times New Roman" panose="02020603050405020304" pitchFamily="18" charset="0"/>
                <a:cs typeface="Times New Roman" panose="02020603050405020304" pitchFamily="18" charset="0"/>
              </a:rPr>
              <a:t>We found out that KNN algorithm was the most efficient out of the four algorithms . Thus, KNN algorithm was further implemented using a better user interface in form of a web application. </a:t>
            </a:r>
          </a:p>
          <a:p>
            <a:pPr algn="just"/>
            <a:r>
              <a:rPr lang="en-IN" altLang="en-US" sz="2400" dirty="0">
                <a:latin typeface="Times New Roman" panose="02020603050405020304" pitchFamily="18" charset="0"/>
                <a:cs typeface="Times New Roman" panose="02020603050405020304" pitchFamily="18" charset="0"/>
              </a:rPr>
              <a:t>For this HTML5, CSS, JS and Flask (Python’s micro web-framework) were used. This would help the end users get a preliminary prediction about the condition of their heart and Diabetes. </a:t>
            </a:r>
          </a:p>
          <a:p>
            <a:pPr algn="just"/>
            <a:r>
              <a:rPr lang="en-IN" altLang="en-US" sz="2400" dirty="0">
                <a:latin typeface="Times New Roman" panose="02020603050405020304" pitchFamily="18" charset="0"/>
                <a:cs typeface="Times New Roman" panose="02020603050405020304" pitchFamily="18" charset="0"/>
              </a:rPr>
              <a:t>Since heart and Diabetic patients  are a major killer for covid-19 in India and throughout the world, application of a promising technology like machine learning to the initial prediction of Covid-19 will have a profound impact on the society.</a:t>
            </a:r>
          </a:p>
          <a:p>
            <a:pPr algn="just">
              <a:buFont typeface="Arial" panose="020B0604020202020204" pitchFamily="34" charset="0"/>
              <a:buChar char="•"/>
            </a:pPr>
            <a:r>
              <a:rPr lang="en-IN" altLang="en-US" sz="2400" dirty="0">
                <a:latin typeface="Times New Roman" panose="02020603050405020304" pitchFamily="18" charset="0"/>
                <a:cs typeface="Times New Roman" panose="02020603050405020304" pitchFamily="18" charset="0"/>
              </a:rPr>
              <a:t>Hence by using the above approach successful analysis of heart diseases and Diabetes of the individual was performed and the result was obtained which predicted the risk of Covid-19 based on the parameters provided by the user.</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33705" y="288290"/>
            <a:ext cx="11587480" cy="6447155"/>
          </a:xfrm>
        </p:spPr>
        <p:txBody>
          <a:bodyPr/>
          <a:lstStyle/>
          <a:p>
            <a:pPr marL="114300" indent="0">
              <a:buNone/>
            </a:pPr>
            <a:r>
              <a:rPr lang="en-IN" altLang="en-US" sz="3200" b="1" dirty="0">
                <a:latin typeface="Times New Roman" panose="02020603050405020304" pitchFamily="18" charset="0"/>
                <a:cs typeface="Times New Roman" panose="02020603050405020304" pitchFamily="18" charset="0"/>
              </a:rPr>
              <a:t>                                      </a:t>
            </a:r>
            <a:r>
              <a:rPr lang="en-IN" altLang="en-US" sz="3600" b="1" dirty="0">
                <a:latin typeface="Times New Roman" panose="02020603050405020304" pitchFamily="18" charset="0"/>
                <a:cs typeface="Times New Roman" panose="02020603050405020304" pitchFamily="18" charset="0"/>
              </a:rPr>
              <a:t>REFERENCES</a:t>
            </a:r>
          </a:p>
          <a:p>
            <a:pPr marL="114300" indent="0">
              <a:buNone/>
            </a:pPr>
            <a:endParaRPr lang="en-IN" altLang="en-US" sz="2400" dirty="0">
              <a:latin typeface="Times New Roman" panose="02020603050405020304" pitchFamily="18" charset="0"/>
              <a:cs typeface="Times New Roman" panose="02020603050405020304" pitchFamily="18" charset="0"/>
            </a:endParaRPr>
          </a:p>
          <a:p>
            <a:pPr marL="114300" indent="0">
              <a:buNone/>
            </a:pPr>
            <a:r>
              <a:rPr lang="en-IN" altLang="en-US" sz="2400" dirty="0">
                <a:latin typeface="Times New Roman" panose="02020603050405020304" pitchFamily="18" charset="0"/>
                <a:cs typeface="Times New Roman" panose="02020603050405020304" pitchFamily="18" charset="0"/>
              </a:rPr>
              <a:t>[1]    Himanshu Sharma, M A Rizvi. : “Prediction of Heart Disease using Machine Learning Algorithms: A Survey ”, International Journal on Recent and Innovation Trends in Computing and Communication, Volume: 5 Issue: 8 , 2017.</a:t>
            </a:r>
          </a:p>
          <a:p>
            <a:pPr marL="114300" indent="0">
              <a:buNone/>
            </a:pPr>
            <a:r>
              <a:rPr lang="en-IN" altLang="en-US" sz="2400" dirty="0">
                <a:latin typeface="Times New Roman" panose="02020603050405020304" pitchFamily="18" charset="0"/>
                <a:cs typeface="Times New Roman" panose="02020603050405020304" pitchFamily="18" charset="0"/>
              </a:rPr>
              <a:t>[2]    Sanchayita Dhar, Krishna Roy, Tanuree Dey, Pritha, Datta, Ankur Biswas.: "A Hybrid Machine Learning Approach for Prediction of Heart Diseases", IEEE, 2018.</a:t>
            </a:r>
          </a:p>
          <a:p>
            <a:pPr marL="114300" indent="0">
              <a:buNone/>
            </a:pPr>
            <a:r>
              <a:rPr lang="en-IN" altLang="en-US" sz="2400" dirty="0">
                <a:latin typeface="Times New Roman" panose="02020603050405020304" pitchFamily="18" charset="0"/>
                <a:cs typeface="Times New Roman" panose="02020603050405020304" pitchFamily="18" charset="0"/>
              </a:rPr>
              <a:t>[3]    G. Shanmugasundaram, V. Malar Selvam, R. Saravanan, S.Balaji.: "An Investigation of Heart Disease Prediction Techniques", IEEE, 2018.</a:t>
            </a:r>
          </a:p>
          <a:p>
            <a:pPr marL="114300" indent="0">
              <a:buNone/>
            </a:pPr>
            <a:r>
              <a:rPr lang="en-IN" altLang="en-US" sz="2400" dirty="0">
                <a:latin typeface="Times New Roman" panose="02020603050405020304" pitchFamily="18" charset="0"/>
                <a:cs typeface="Times New Roman" panose="02020603050405020304" pitchFamily="18" charset="0"/>
              </a:rPr>
              <a:t>[4]    Md. Razu Ahmed, S M Hasan Mahmud, Md. Altab Hossin, Hosney Jahan, Shek Rashed Haider Noori.: "A Cloud Based Four-Tier Architecture for Early Detection of Heart Disease with Machine Learning Algorithms", IEEE, 2018.</a:t>
            </a:r>
          </a:p>
          <a:p>
            <a:pPr marL="114300" indent="0">
              <a:buNone/>
            </a:pPr>
            <a:r>
              <a:rPr lang="en-IN" altLang="en-US" sz="2400" dirty="0">
                <a:latin typeface="Times New Roman" panose="02020603050405020304" pitchFamily="18" charset="0"/>
                <a:cs typeface="Times New Roman" panose="02020603050405020304" pitchFamily="18" charset="0"/>
              </a:rPr>
              <a:t>[5]    Seyedamin Pouriyeh, Sara Vahid, Giovanna Sannino, Giuseppe De Pietro, Hamid Arabnia, Juan Gutierrez.: "A comprehensive investigation and comparison of Machine Learning Techniques in the domain of heart disease", IEEE, 2017.</a:t>
            </a:r>
          </a:p>
          <a:p>
            <a:pPr marL="114300" indent="0">
              <a:buNone/>
            </a:pPr>
            <a:endParaRPr lang="en-IN" alt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33045" y="336550"/>
            <a:ext cx="11647805" cy="6243320"/>
          </a:xfrm>
        </p:spPr>
        <p:txBody>
          <a:bodyPr/>
          <a:lstStyle/>
          <a:p>
            <a:pPr marL="114300" indent="0">
              <a:buNone/>
            </a:pPr>
            <a:r>
              <a:rPr lang="en-IN" altLang="en-US" sz="2400" dirty="0">
                <a:latin typeface="Times New Roman" panose="02020603050405020304" pitchFamily="18" charset="0"/>
                <a:cs typeface="Times New Roman" panose="02020603050405020304" pitchFamily="18" charset="0"/>
              </a:rPr>
              <a:t>   </a:t>
            </a:r>
          </a:p>
          <a:p>
            <a:pPr marL="114300" indent="0">
              <a:buNone/>
            </a:pPr>
            <a:r>
              <a:rPr lang="en-IN" altLang="en-US" sz="2400" dirty="0">
                <a:latin typeface="Times New Roman" panose="02020603050405020304" pitchFamily="18" charset="0"/>
                <a:cs typeface="Times New Roman" panose="02020603050405020304" pitchFamily="18" charset="0"/>
              </a:rPr>
              <a:t>   </a:t>
            </a:r>
          </a:p>
          <a:p>
            <a:pPr marL="114300" indent="0">
              <a:buNone/>
            </a:pPr>
            <a:r>
              <a:rPr lang="en-IN" altLang="en-US" sz="2400" dirty="0">
                <a:latin typeface="Times New Roman" panose="02020603050405020304" pitchFamily="18" charset="0"/>
                <a:cs typeface="Times New Roman" panose="02020603050405020304" pitchFamily="18" charset="0"/>
              </a:rPr>
              <a:t>   </a:t>
            </a:r>
            <a:r>
              <a:rPr lang="en-IN" altLang="en-US" sz="2400" dirty="0">
                <a:latin typeface="Times New Roman" panose="02020603050405020304" pitchFamily="18" charset="0"/>
                <a:cs typeface="Times New Roman" panose="02020603050405020304" pitchFamily="18" charset="0"/>
                <a:sym typeface="+mn-ea"/>
              </a:rPr>
              <a:t>[6]    Amit M. Joshi, Urvashi P. Shukla, Saraju P. Mohanty, “Smart Healthcare for Diabetes during COVID-19”, IEEE, 2020.</a:t>
            </a:r>
            <a:endParaRPr lang="en-IN" altLang="en-US" sz="2400" dirty="0">
              <a:latin typeface="Times New Roman" panose="02020603050405020304" pitchFamily="18" charset="0"/>
              <a:cs typeface="Times New Roman" panose="02020603050405020304" pitchFamily="18" charset="0"/>
            </a:endParaRPr>
          </a:p>
          <a:p>
            <a:pPr marL="114300" indent="0">
              <a:buNone/>
            </a:pPr>
            <a:r>
              <a:rPr lang="en-IN"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[7]</a:t>
            </a:r>
            <a:r>
              <a:rPr lang="en-IN"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Shetty, “Diabetes disease prediction using data mining”, IEEE, 2017.</a:t>
            </a:r>
          </a:p>
          <a:p>
            <a:pPr marL="114300" indent="0">
              <a:buNone/>
            </a:pPr>
            <a:r>
              <a:rPr lang="en-IN"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[8]</a:t>
            </a:r>
            <a:r>
              <a:rPr lang="en-IN"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Zhilbert Tafa, “An intelligent system for diabetes prediction”, IEEE, 2020.</a:t>
            </a:r>
          </a:p>
          <a:p>
            <a:pPr marL="114300" indent="0">
              <a:buNone/>
            </a:pPr>
            <a:r>
              <a:rPr lang="en-IN"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[9]</a:t>
            </a:r>
            <a:r>
              <a:rPr lang="en-IN"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M Rout, “Prediction of Diabetes Risk based on Machine Learning Techniques”, IEEE, 2020.</a:t>
            </a:r>
          </a:p>
          <a:p>
            <a:pPr marL="114300" indent="0">
              <a:buNone/>
            </a:pPr>
            <a:r>
              <a:rPr lang="en-IN"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[10]</a:t>
            </a:r>
            <a:r>
              <a:rPr lang="en-IN"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GG Ladha, “A computation analysis to predict diabetes based on data mining”, IEEE, 2018.</a:t>
            </a:r>
          </a:p>
          <a:p>
            <a:pPr marL="114300" indent="0">
              <a:buNone/>
            </a:pPr>
            <a:endParaRPr lang="en-IN" altLang="en-US" dirty="0">
              <a:solidFill>
                <a:srgbClr val="00B0F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94335" y="580390"/>
            <a:ext cx="10959465" cy="5596890"/>
          </a:xfrm>
        </p:spPr>
        <p:txBody>
          <a:bodyPr/>
          <a:lstStyle/>
          <a:p>
            <a:pPr marL="114300" indent="0">
              <a:buNone/>
            </a:pPr>
            <a:endParaRPr lang="en-IN" altLang="en-US" b="1" dirty="0">
              <a:latin typeface="Times New Roman" panose="02020603050405020304" pitchFamily="18" charset="0"/>
              <a:cs typeface="Times New Roman" panose="02020603050405020304" pitchFamily="18" charset="0"/>
              <a:sym typeface="+mn-ea"/>
            </a:endParaRPr>
          </a:p>
          <a:p>
            <a:pPr marL="114300" indent="0">
              <a:buNone/>
            </a:pPr>
            <a:r>
              <a:rPr lang="en-IN" altLang="en-US" b="1" dirty="0">
                <a:latin typeface="Times New Roman" panose="02020603050405020304" pitchFamily="18" charset="0"/>
                <a:cs typeface="Times New Roman" panose="02020603050405020304" pitchFamily="18" charset="0"/>
                <a:sym typeface="+mn-ea"/>
              </a:rPr>
              <a:t>PUBLICATIONS:</a:t>
            </a:r>
            <a:endParaRPr lang="en-IN" altLang="en-US" b="1" dirty="0">
              <a:latin typeface="Times New Roman" panose="02020603050405020304" pitchFamily="18" charset="0"/>
              <a:cs typeface="Times New Roman" panose="02020603050405020304" pitchFamily="18" charset="0"/>
            </a:endParaRPr>
          </a:p>
          <a:p>
            <a:pPr marL="114300" indent="0">
              <a:buNone/>
            </a:pPr>
            <a:r>
              <a:rPr lang="en-IN" altLang="en-US" sz="2400" b="1" dirty="0">
                <a:latin typeface="Times New Roman" panose="02020603050405020304" pitchFamily="18" charset="0"/>
                <a:cs typeface="Times New Roman" panose="02020603050405020304" pitchFamily="18" charset="0"/>
                <a:sym typeface="+mn-ea"/>
              </a:rPr>
              <a:t>Journal Name: </a:t>
            </a:r>
            <a:r>
              <a:rPr lang="en-IN" altLang="en-US" sz="2400" dirty="0">
                <a:latin typeface="Times New Roman" panose="02020603050405020304" pitchFamily="18" charset="0"/>
                <a:cs typeface="Times New Roman" panose="02020603050405020304" pitchFamily="18" charset="0"/>
                <a:sym typeface="+mn-ea"/>
              </a:rPr>
              <a:t>International journal of Engineering science and computing (IJESC) </a:t>
            </a:r>
          </a:p>
          <a:p>
            <a:pPr marL="114300" indent="0">
              <a:buNone/>
            </a:pPr>
            <a:r>
              <a:rPr lang="en-IN" altLang="en-US" sz="2400" b="1" dirty="0">
                <a:latin typeface="Times New Roman" panose="02020603050405020304" pitchFamily="18" charset="0"/>
                <a:cs typeface="Times New Roman" panose="02020603050405020304" pitchFamily="18" charset="0"/>
                <a:sym typeface="+mn-ea"/>
              </a:rPr>
              <a:t>Project Title: </a:t>
            </a:r>
            <a:r>
              <a:rPr lang="en-US" sz="2400" i="0" u="none" strike="noStrike" cap="none" dirty="0">
                <a:solidFill>
                  <a:srgbClr val="06080A"/>
                </a:solidFill>
                <a:latin typeface="Times New Roman" panose="02020603050405020304"/>
                <a:ea typeface="Times New Roman" panose="02020603050405020304"/>
                <a:cs typeface="Times New Roman" panose="02020603050405020304"/>
                <a:sym typeface="Times New Roman" panose="02020603050405020304"/>
              </a:rPr>
              <a:t>design  and  implementation  in  web application  of  effecting  heart  disease and  diabetes  for  predicting  covid-19 </a:t>
            </a:r>
            <a:endParaRPr lang="en-IN" altLang="en-US" sz="2400" b="1" dirty="0">
              <a:latin typeface="Times New Roman" panose="02020603050405020304" pitchFamily="18" charset="0"/>
              <a:cs typeface="Times New Roman" panose="02020603050405020304" pitchFamily="18" charset="0"/>
            </a:endParaRPr>
          </a:p>
          <a:p>
            <a:pPr marL="114300" indent="0">
              <a:buNone/>
            </a:pPr>
            <a:r>
              <a:rPr lang="en-IN" altLang="en-US" dirty="0">
                <a:latin typeface="Times New Roman" panose="02020603050405020304" pitchFamily="18" charset="0"/>
                <a:cs typeface="Times New Roman" panose="02020603050405020304" pitchFamily="18" charset="0"/>
                <a:sym typeface="+mn-ea"/>
              </a:rPr>
              <a:t>Volume 11 Issue No. 04    April 2021</a:t>
            </a:r>
          </a:p>
          <a:p>
            <a:pPr marL="114300" indent="0">
              <a:buNone/>
            </a:pPr>
            <a:r>
              <a:rPr lang="en-IN" altLang="en-US" sz="2400" b="1" dirty="0">
                <a:latin typeface="Times New Roman" panose="02020603050405020304" pitchFamily="18" charset="0"/>
                <a:cs typeface="Times New Roman" panose="02020603050405020304" pitchFamily="18" charset="0"/>
                <a:sym typeface="+mn-ea"/>
              </a:rPr>
              <a:t>Publication link:</a:t>
            </a:r>
            <a:endParaRPr lang="en-IN" altLang="en-US" sz="2400" b="1" dirty="0">
              <a:latin typeface="Times New Roman" panose="02020603050405020304" pitchFamily="18" charset="0"/>
              <a:cs typeface="Times New Roman" panose="02020603050405020304" pitchFamily="18" charset="0"/>
            </a:endParaRPr>
          </a:p>
          <a:p>
            <a:pPr marL="114300" indent="0">
              <a:buNone/>
            </a:pPr>
            <a:r>
              <a:rPr lang="en-IN" altLang="en-US" dirty="0">
                <a:solidFill>
                  <a:srgbClr val="00B0F0"/>
                </a:solidFill>
                <a:latin typeface="Times New Roman" panose="02020603050405020304" pitchFamily="18" charset="0"/>
                <a:cs typeface="Times New Roman" panose="02020603050405020304" pitchFamily="18" charset="0"/>
                <a:sym typeface="+mn-ea"/>
              </a:rPr>
              <a:t>https://www.ijesc.org/upload/c9720b7b6470882fc24099a69cbf1d1f.Design%20and%20Implementation%20in%20Web%20Application%20of%20Effecting%20Heart%20Disease%20and%20Diabetes%20for%20Predicting%20Covid-19-converted.pdf</a:t>
            </a:r>
            <a:endParaRPr lang="en-IN" altLang="en-US" dirty="0">
              <a:solidFill>
                <a:srgbClr val="00B0F0"/>
              </a:solidFill>
              <a:latin typeface="Times New Roman" panose="02020603050405020304" pitchFamily="18" charset="0"/>
              <a:cs typeface="Times New Roman" panose="02020603050405020304" pitchFamily="18" charset="0"/>
            </a:endParaRPr>
          </a:p>
          <a:p>
            <a:pPr marL="114300" indent="0">
              <a:buNone/>
            </a:pP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472420" cy="5892165"/>
          </a:xfrm>
        </p:spPr>
        <p:txBody>
          <a:bodyPr/>
          <a:lstStyle/>
          <a:p>
            <a:r>
              <a:rPr lang="en-IN" altLang="en-US" dirty="0"/>
              <a:t>                       </a:t>
            </a:r>
            <a:r>
              <a:rPr lang="en-IN" altLang="en-US" dirty="0">
                <a:latin typeface="Times New Roman" panose="02020603050405020304" pitchFamily="18" charset="0"/>
                <a:cs typeface="Times New Roman" panose="02020603050405020304" pitchFamily="18" charset="0"/>
              </a:rPr>
              <a:t> </a:t>
            </a:r>
            <a:r>
              <a:rPr lang="en-IN" altLang="en-US" sz="5400" dirty="0">
                <a:latin typeface="Times New Roman" panose="02020603050405020304" pitchFamily="18" charset="0"/>
                <a:cs typeface="Times New Roman" panose="02020603050405020304" pitchFamily="18" charset="0"/>
              </a:rPr>
              <a:t>THANK YOU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graphicFrame>
        <p:nvGraphicFramePr>
          <p:cNvPr id="114" name="Google Shape;114;p6"/>
          <p:cNvGraphicFramePr/>
          <p:nvPr>
            <p:extLst>
              <p:ext uri="{D42A27DB-BD31-4B8C-83A1-F6EECF244321}">
                <p14:modId xmlns:p14="http://schemas.microsoft.com/office/powerpoint/2010/main" val="3331530153"/>
              </p:ext>
            </p:extLst>
          </p:nvPr>
        </p:nvGraphicFramePr>
        <p:xfrm>
          <a:off x="372072" y="439800"/>
          <a:ext cx="11336525" cy="7404807"/>
        </p:xfrm>
        <a:graphic>
          <a:graphicData uri="http://schemas.openxmlformats.org/drawingml/2006/table">
            <a:tbl>
              <a:tblPr firstRow="1" bandRow="1">
                <a:noFill/>
                <a:tableStyleId>{47158B0F-4B25-4F3D-94A6-AE6DBD9F1F23}</a:tableStyleId>
              </a:tblPr>
              <a:tblGrid>
                <a:gridCol w="1615525">
                  <a:extLst>
                    <a:ext uri="{9D8B030D-6E8A-4147-A177-3AD203B41FA5}">
                      <a16:colId xmlns:a16="http://schemas.microsoft.com/office/drawing/2014/main" val="20000"/>
                    </a:ext>
                  </a:extLst>
                </a:gridCol>
                <a:gridCol w="1615525">
                  <a:extLst>
                    <a:ext uri="{9D8B030D-6E8A-4147-A177-3AD203B41FA5}">
                      <a16:colId xmlns:a16="http://schemas.microsoft.com/office/drawing/2014/main" val="20001"/>
                    </a:ext>
                  </a:extLst>
                </a:gridCol>
                <a:gridCol w="1640682">
                  <a:extLst>
                    <a:ext uri="{9D8B030D-6E8A-4147-A177-3AD203B41FA5}">
                      <a16:colId xmlns:a16="http://schemas.microsoft.com/office/drawing/2014/main" val="20002"/>
                    </a:ext>
                  </a:extLst>
                </a:gridCol>
                <a:gridCol w="1618218">
                  <a:extLst>
                    <a:ext uri="{9D8B030D-6E8A-4147-A177-3AD203B41FA5}">
                      <a16:colId xmlns:a16="http://schemas.microsoft.com/office/drawing/2014/main" val="20003"/>
                    </a:ext>
                  </a:extLst>
                </a:gridCol>
                <a:gridCol w="1615525">
                  <a:extLst>
                    <a:ext uri="{9D8B030D-6E8A-4147-A177-3AD203B41FA5}">
                      <a16:colId xmlns:a16="http://schemas.microsoft.com/office/drawing/2014/main" val="20004"/>
                    </a:ext>
                  </a:extLst>
                </a:gridCol>
                <a:gridCol w="1615525">
                  <a:extLst>
                    <a:ext uri="{9D8B030D-6E8A-4147-A177-3AD203B41FA5}">
                      <a16:colId xmlns:a16="http://schemas.microsoft.com/office/drawing/2014/main" val="20005"/>
                    </a:ext>
                  </a:extLst>
                </a:gridCol>
                <a:gridCol w="1615525">
                  <a:extLst>
                    <a:ext uri="{9D8B030D-6E8A-4147-A177-3AD203B41FA5}">
                      <a16:colId xmlns:a16="http://schemas.microsoft.com/office/drawing/2014/main" val="20006"/>
                    </a:ext>
                  </a:extLst>
                </a:gridCol>
              </a:tblGrid>
              <a:tr h="577237">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TITLE</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AUTHOR NAME</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YEAR</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METHODOLOGY</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MERITS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DEMERITS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REFERENCE LINK</a:t>
                      </a:r>
                      <a:endParaRPr sz="1400" u="none" strike="noStrike" cap="none" dirty="0"/>
                    </a:p>
                  </a:txBody>
                  <a:tcPr marL="91450" marR="91450" marT="45725" marB="45725"/>
                </a:tc>
                <a:extLst>
                  <a:ext uri="{0D108BD9-81ED-4DB2-BD59-A6C34878D82A}">
                    <a16:rowId xmlns:a16="http://schemas.microsoft.com/office/drawing/2014/main" val="10000"/>
                  </a:ext>
                </a:extLst>
              </a:tr>
              <a:tr h="587675">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Smart Healthcare for Diabetes during COVID-19</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Amit M. Joshi </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Urvashi P. Shukla</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 </a:t>
                      </a:r>
                      <a:r>
                        <a:rPr lang="en-US" sz="1100" b="1" u="none" strike="noStrike" cap="none" dirty="0">
                          <a:latin typeface="Times New Roman" panose="02020603050405020304"/>
                          <a:ea typeface="Times New Roman" panose="02020603050405020304"/>
                          <a:cs typeface="Times New Roman" panose="02020603050405020304"/>
                          <a:sym typeface="Times New Roman" panose="02020603050405020304"/>
                        </a:rPr>
                        <a:t>/</a:t>
                      </a: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 Saraju P. Mohanty</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2020</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Data mining algorithm</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KNN Algorithm,</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Namely Decision Tree,</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Multilayer Perception</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Support Vector Machine.</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Make awareness of self-care device to mange the</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diabetes properly.</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Lack of access to have cost-effective solutions for</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medical emergency in remote areas.</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b="0" i="0" u="none" strike="noStrike" cap="none" dirty="0"/>
                        <a:t>https://www.researchgate.net/publication/343855809_Smart_Healthcare_for_Diabetes_during_COVID-19</a:t>
                      </a:r>
                      <a:endParaRPr sz="1100" b="0" i="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extLst>
                  <a:ext uri="{0D108BD9-81ED-4DB2-BD59-A6C34878D82A}">
                    <a16:rowId xmlns:a16="http://schemas.microsoft.com/office/drawing/2014/main" val="10001"/>
                  </a:ext>
                </a:extLst>
              </a:tr>
              <a:tr h="587675">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Prediction of Heart Disease Using Machine Learning Algorithms</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Santhana Krishnan. J,</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Geetha. S</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/Rajesh</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2019</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KNN Algorithm,</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Namely Decision Tree,</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Multilayer Perception</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Support Vector Machine.</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•The mortality rate can be drastically controlled if the disease is detected</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at the early stages and preventative measures are adopted as soon as possible</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 Heart disease prediction is challenging</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and very important in the medical field, some error may occur in results.</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sng" strike="noStrike" cap="none" dirty="0">
                          <a:solidFill>
                            <a:schemeClr val="tx1"/>
                          </a:solidFill>
                          <a:hlinkClick r:id="rId3"/>
                        </a:rPr>
                        <a:t>https://ieeexplore.ieee.org/document/8474922</a:t>
                      </a:r>
                      <a:endParaRPr sz="1100" u="none" strike="noStrike" cap="none" dirty="0">
                        <a:solidFill>
                          <a:schemeClr val="tx1"/>
                        </a:solidFill>
                      </a:endParaRPr>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extLst>
                  <a:ext uri="{0D108BD9-81ED-4DB2-BD59-A6C34878D82A}">
                    <a16:rowId xmlns:a16="http://schemas.microsoft.com/office/drawing/2014/main" val="10002"/>
                  </a:ext>
                </a:extLst>
              </a:tr>
              <a:tr h="587675">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A Hybrid Machine Learning Approach for Prediction of Heart Diseases</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Sanchayita Dhar, Krishna Roy, Tanuree Dey, Pritha, Datta, Ankur Biswas</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2018</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KNN Algorithm,</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Namely Decision Tree,</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Multilayer Perception</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Support Vector Machine.</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•This method is quick and efficient detection technique providing better accuracy and precision.</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 Must have a total cardiovascular checkup,it will be expensive.</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https://ieeexplore.ieee.org/document/8777531</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extLst>
                  <a:ext uri="{0D108BD9-81ED-4DB2-BD59-A6C34878D82A}">
                    <a16:rowId xmlns:a16="http://schemas.microsoft.com/office/drawing/2014/main" val="10003"/>
                  </a:ext>
                </a:extLst>
              </a:tr>
              <a:tr h="587675">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An Investigation of Heart Disease Prediction Techniques.</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chemeClr val="dk1"/>
                        </a:buClr>
                        <a:buSzPts val="11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G. Shanmugasundaram, V. Malar Selvam, R. Saravanan, S.Balaji.</a:t>
                      </a:r>
                      <a:endParaRPr sz="110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2018</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KNN Algorithm,</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Namely Decision Tree,</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Multilayer Perception</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Support Vector Machine.</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•Make awareness on smart healthcare technologies</a:t>
                      </a:r>
                      <a:endParaRPr sz="1100" u="none" strike="noStrike" cap="none" dirty="0"/>
                    </a:p>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such as health and telemedicine.</a:t>
                      </a:r>
                      <a:endParaRPr sz="1100" u="none" strike="noStrike" cap="none" dirty="0"/>
                    </a:p>
                    <a:p>
                      <a:pPr marL="0" marR="0" lvl="0" indent="0" algn="l" rtl="0">
                        <a:lnSpc>
                          <a:spcPct val="100000"/>
                        </a:lnSpc>
                        <a:spcBef>
                          <a:spcPts val="0"/>
                        </a:spcBef>
                        <a:spcAft>
                          <a:spcPts val="0"/>
                        </a:spcAft>
                        <a:buClr>
                          <a:srgbClr val="000000"/>
                        </a:buClr>
                        <a:buSzPts val="11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•This work concludes with the key challenges which are not yet explored.</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https://ieeexplore.ieee.org/document/8541165</a:t>
                      </a:r>
                      <a:endParaRPr sz="1100" u="none" strike="noStrike" cap="none" dirty="0"/>
                    </a:p>
                  </a:txBody>
                  <a:tcPr marL="91450" marR="91450" marT="45725" marB="45725"/>
                </a:tc>
                <a:extLst>
                  <a:ext uri="{0D108BD9-81ED-4DB2-BD59-A6C34878D82A}">
                    <a16:rowId xmlns:a16="http://schemas.microsoft.com/office/drawing/2014/main" val="10004"/>
                  </a:ext>
                </a:extLst>
              </a:tr>
              <a:tr h="587675">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 "Supervised Machine Learning Algorithm for Detection of Cardiac Disorders</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Sneha Borkar, M. N. Annadat</a:t>
                      </a: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e.</a:t>
                      </a:r>
                      <a:endParaRPr sz="1100" u="none" strike="noStrike" cap="none" dirty="0">
                        <a:latin typeface="Times New Roman" panose="02020603050405020304"/>
                        <a:ea typeface="Times New Roman" panose="02020603050405020304"/>
                        <a:cs typeface="Times New Roman" panose="02020603050405020304"/>
                        <a:sym typeface="Times New Roman" panose="02020603050405020304"/>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2018</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Support Vector Machine Algorithm</a:t>
                      </a:r>
                      <a:endParaRPr sz="1400" u="none" strike="noStrike" cap="none" dirty="0"/>
                    </a:p>
                    <a:p>
                      <a:pPr marL="0" marR="0" lvl="0" indent="0" algn="l" rtl="0">
                        <a:lnSpc>
                          <a:spcPct val="100000"/>
                        </a:lnSpc>
                        <a:spcBef>
                          <a:spcPts val="0"/>
                        </a:spcBef>
                        <a:spcAft>
                          <a:spcPts val="0"/>
                        </a:spcAft>
                        <a:buClr>
                          <a:srgbClr val="000000"/>
                        </a:buClr>
                        <a:buSzPts val="11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 At an initial stage the prediction of heart disease can save human lives.</a:t>
                      </a:r>
                      <a:endParaRPr sz="1100" u="none" strike="noStrike" cap="none" dirty="0"/>
                    </a:p>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•The proposed system achieved the accuracy of 98.30%.</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•Echocardiogram contains less information hence the diagnosis of the disease from the •Echocardiogram videos is time consuming task. It required more human efforts to make a decision.•</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https://ieeexplore.ieee.org/document/8697795</a:t>
                      </a:r>
                      <a:endParaRPr sz="1100" u="none" strike="noStrike" cap="none" dirty="0"/>
                    </a:p>
                  </a:txBody>
                  <a:tcPr marL="91450" marR="91450" marT="45725" marB="45725"/>
                </a:tc>
                <a:extLst>
                  <a:ext uri="{0D108BD9-81ED-4DB2-BD59-A6C34878D82A}">
                    <a16:rowId xmlns:a16="http://schemas.microsoft.com/office/drawing/2014/main" val="10005"/>
                  </a:ext>
                </a:extLst>
              </a:tr>
            </a:tbl>
          </a:graphicData>
        </a:graphic>
      </p:graphicFrame>
      <p:sp>
        <p:nvSpPr>
          <p:cNvPr id="115" name="Google Shape;115;p6"/>
          <p:cNvSpPr/>
          <p:nvPr/>
        </p:nvSpPr>
        <p:spPr>
          <a:xfrm>
            <a:off x="869328" y="-8770843"/>
            <a:ext cx="11308800" cy="55170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b="1" i="0" u="none" strike="noStrike" cap="none" dirty="0">
                <a:solidFill>
                  <a:schemeClr val="lt1"/>
                </a:solidFill>
                <a:latin typeface="Times New Roman" panose="02020603050405020304"/>
                <a:ea typeface="Times New Roman" panose="02020603050405020304"/>
                <a:cs typeface="Times New Roman" panose="02020603050405020304"/>
                <a:sym typeface="Times New Roman" panose="02020603050405020304"/>
              </a:rPr>
              <a:t>LITERATURE SURVEY</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16" name="Google Shape;116;p6"/>
          <p:cNvSpPr/>
          <p:nvPr/>
        </p:nvSpPr>
        <p:spPr>
          <a:xfrm>
            <a:off x="400012" y="0"/>
            <a:ext cx="11308800" cy="43980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dirty="0">
                <a:solidFill>
                  <a:schemeClr val="lt1"/>
                </a:solidFill>
                <a:latin typeface="Arial" panose="020B0604020202020204"/>
                <a:ea typeface="Arial" panose="020B0604020202020204"/>
                <a:cs typeface="Arial" panose="020B0604020202020204"/>
                <a:sym typeface="Arial" panose="020B0604020202020204"/>
              </a:rPr>
              <a:t>LITERATURE SURVEY</a:t>
            </a:r>
            <a:endParaRPr sz="1400" b="1"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graphicFrame>
        <p:nvGraphicFramePr>
          <p:cNvPr id="121" name="Google Shape;121;p7"/>
          <p:cNvGraphicFramePr/>
          <p:nvPr>
            <p:extLst>
              <p:ext uri="{D42A27DB-BD31-4B8C-83A1-F6EECF244321}">
                <p14:modId xmlns:p14="http://schemas.microsoft.com/office/powerpoint/2010/main" val="2852936862"/>
              </p:ext>
            </p:extLst>
          </p:nvPr>
        </p:nvGraphicFramePr>
        <p:xfrm>
          <a:off x="93980" y="87630"/>
          <a:ext cx="12005310" cy="6561800"/>
        </p:xfrm>
        <a:graphic>
          <a:graphicData uri="http://schemas.openxmlformats.org/drawingml/2006/table">
            <a:tbl>
              <a:tblPr firstRow="1" bandRow="1">
                <a:noFill/>
                <a:tableStyleId>{47158B0F-4B25-4F3D-94A6-AE6DBD9F1F23}</a:tableStyleId>
              </a:tblPr>
              <a:tblGrid>
                <a:gridCol w="1484630">
                  <a:extLst>
                    <a:ext uri="{9D8B030D-6E8A-4147-A177-3AD203B41FA5}">
                      <a16:colId xmlns:a16="http://schemas.microsoft.com/office/drawing/2014/main" val="20000"/>
                    </a:ext>
                  </a:extLst>
                </a:gridCol>
                <a:gridCol w="1748155">
                  <a:extLst>
                    <a:ext uri="{9D8B030D-6E8A-4147-A177-3AD203B41FA5}">
                      <a16:colId xmlns:a16="http://schemas.microsoft.com/office/drawing/2014/main" val="20001"/>
                    </a:ext>
                  </a:extLst>
                </a:gridCol>
                <a:gridCol w="1748155">
                  <a:extLst>
                    <a:ext uri="{9D8B030D-6E8A-4147-A177-3AD203B41FA5}">
                      <a16:colId xmlns:a16="http://schemas.microsoft.com/office/drawing/2014/main" val="20002"/>
                    </a:ext>
                  </a:extLst>
                </a:gridCol>
                <a:gridCol w="1778635">
                  <a:extLst>
                    <a:ext uri="{9D8B030D-6E8A-4147-A177-3AD203B41FA5}">
                      <a16:colId xmlns:a16="http://schemas.microsoft.com/office/drawing/2014/main" val="20003"/>
                    </a:ext>
                  </a:extLst>
                </a:gridCol>
                <a:gridCol w="1748790">
                  <a:extLst>
                    <a:ext uri="{9D8B030D-6E8A-4147-A177-3AD203B41FA5}">
                      <a16:colId xmlns:a16="http://schemas.microsoft.com/office/drawing/2014/main" val="20004"/>
                    </a:ext>
                  </a:extLst>
                </a:gridCol>
                <a:gridCol w="1748790">
                  <a:extLst>
                    <a:ext uri="{9D8B030D-6E8A-4147-A177-3AD203B41FA5}">
                      <a16:colId xmlns:a16="http://schemas.microsoft.com/office/drawing/2014/main" val="20005"/>
                    </a:ext>
                  </a:extLst>
                </a:gridCol>
                <a:gridCol w="1748155">
                  <a:extLst>
                    <a:ext uri="{9D8B030D-6E8A-4147-A177-3AD203B41FA5}">
                      <a16:colId xmlns:a16="http://schemas.microsoft.com/office/drawing/2014/main" val="20006"/>
                    </a:ext>
                  </a:extLst>
                </a:gridCol>
              </a:tblGrid>
              <a:tr h="503850">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TITLE</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AUTHOR NAME</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YEAR</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METHODOLOGY</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MERITS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DEMERITS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REFERENCE LINK</a:t>
                      </a:r>
                      <a:endParaRPr sz="1400" u="none" strike="noStrike" cap="none" dirty="0"/>
                    </a:p>
                  </a:txBody>
                  <a:tcPr marL="91450" marR="91450" marT="45725" marB="45725"/>
                </a:tc>
                <a:extLst>
                  <a:ext uri="{0D108BD9-81ED-4DB2-BD59-A6C34878D82A}">
                    <a16:rowId xmlns:a16="http://schemas.microsoft.com/office/drawing/2014/main" val="10000"/>
                  </a:ext>
                </a:extLst>
              </a:tr>
              <a:tr h="587675">
                <a:tc>
                  <a:txBody>
                    <a:bodyPr/>
                    <a:lstStyle/>
                    <a:p>
                      <a:pPr marL="0" marR="0" lvl="0" indent="0" algn="l" rtl="0">
                        <a:lnSpc>
                          <a:spcPct val="100000"/>
                        </a:lnSpc>
                        <a:spcBef>
                          <a:spcPts val="0"/>
                        </a:spcBef>
                        <a:spcAft>
                          <a:spcPts val="0"/>
                        </a:spcAft>
                        <a:buClr>
                          <a:srgbClr val="000000"/>
                        </a:buClr>
                        <a:buSzPts val="1050"/>
                        <a:buFont typeface="Arial" panose="020B0604020202020204"/>
                        <a:buNone/>
                      </a:pPr>
                      <a:r>
                        <a:rPr lang="en-US" sz="1050" u="none" strike="noStrike" cap="none" dirty="0"/>
                        <a:t>A Cloud Based Four-Tier Architecture for Early Detection of Heart Disease with Machine Learning Algorithms.</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050"/>
                        <a:buFont typeface="Arial" panose="020B0604020202020204"/>
                        <a:buNone/>
                      </a:pPr>
                      <a:r>
                        <a:rPr lang="en-US" sz="105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Md. Razu Ahmed, S M Hasan Mahmud, Md. Altab Hossin, Hosney Jahan, Shek Rashed Haider Noor</a:t>
                      </a:r>
                      <a:r>
                        <a:rPr lang="en-US" sz="1050" u="none" strike="noStrike" cap="none" dirty="0">
                          <a:latin typeface="Times New Roman" panose="02020603050405020304"/>
                          <a:ea typeface="Times New Roman" panose="02020603050405020304"/>
                          <a:cs typeface="Times New Roman" panose="02020603050405020304"/>
                          <a:sym typeface="Times New Roman" panose="02020603050405020304"/>
                        </a:rPr>
                        <a:t>i.</a:t>
                      </a:r>
                      <a:endParaRPr sz="1050" u="none" strike="noStrike" cap="none" dirty="0">
                        <a:latin typeface="Times New Roman" panose="02020603050405020304"/>
                        <a:ea typeface="Times New Roman" panose="02020603050405020304"/>
                        <a:cs typeface="Times New Roman" panose="02020603050405020304"/>
                        <a:sym typeface="Times New Roman" panose="02020603050405020304"/>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050"/>
                        <a:buFont typeface="Arial" panose="020B0604020202020204"/>
                        <a:buNone/>
                      </a:pPr>
                      <a:r>
                        <a:rPr lang="en-US" sz="1050" u="none" strike="noStrike" cap="none" dirty="0"/>
                        <a:t>2018</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050"/>
                        <a:buFont typeface="Arial" panose="020B0604020202020204"/>
                        <a:buNone/>
                      </a:pPr>
                      <a:r>
                        <a:rPr lang="en-US" sz="1050" u="none" strike="noStrike" cap="none" dirty="0"/>
                        <a:t>KNN Algorithm</a:t>
                      </a:r>
                      <a:endParaRPr sz="1400" u="none" strike="noStrike" cap="none" dirty="0"/>
                    </a:p>
                    <a:p>
                      <a:pPr marL="0" marR="0" lvl="0" indent="0" algn="l" rtl="0">
                        <a:lnSpc>
                          <a:spcPct val="100000"/>
                        </a:lnSpc>
                        <a:spcBef>
                          <a:spcPts val="0"/>
                        </a:spcBef>
                        <a:spcAft>
                          <a:spcPts val="0"/>
                        </a:spcAft>
                        <a:buClr>
                          <a:srgbClr val="000000"/>
                        </a:buClr>
                        <a:buSzPts val="1050"/>
                        <a:buFont typeface="Arial" panose="020B0604020202020204"/>
                        <a:buNone/>
                      </a:pPr>
                      <a:endParaRPr sz="1050" u="none" strike="noStrike" cap="none" dirty="0"/>
                    </a:p>
                  </a:txBody>
                  <a:tcPr marL="91450" marR="91450" marT="45725" marB="45725"/>
                </a:tc>
                <a:tc>
                  <a:txBody>
                    <a:bodyPr/>
                    <a:lstStyle/>
                    <a:p>
                      <a:pPr marL="0" lvl="0" indent="0" algn="l" rtl="0">
                        <a:spcBef>
                          <a:spcPts val="0"/>
                        </a:spcBef>
                        <a:spcAft>
                          <a:spcPts val="0"/>
                        </a:spcAft>
                        <a:buNone/>
                      </a:pPr>
                      <a:r>
                        <a:rPr lang="en-US" sz="1100" dirty="0">
                          <a:latin typeface="Times New Roman" panose="02020603050405020304" pitchFamily="18" charset="0"/>
                          <a:cs typeface="Times New Roman" panose="02020603050405020304" pitchFamily="18" charset="0"/>
                        </a:rPr>
                        <a:t>cloud-based 4- tier architecture that can significantly improve the prediction and monitoring of patient's health information</a:t>
                      </a:r>
                      <a:endParaRPr sz="1100" u="none" strike="noStrike" cap="none" dirty="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050"/>
                        <a:buFont typeface="Arial" panose="020B0604020202020204"/>
                        <a:buNone/>
                      </a:pPr>
                      <a:r>
                        <a:rPr lang="en-US" sz="1050" dirty="0"/>
                        <a:t>heart disease is a prominent public chronic diseaseIn growing amount of health care systems, patients are offered expensive therapies and operation that is quiet expensive for developing countries</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050"/>
                        <a:buFont typeface="Arial" panose="020B0604020202020204"/>
                        <a:buNone/>
                      </a:pPr>
                      <a:r>
                        <a:rPr lang="en-US" sz="1050" u="none" strike="noStrike" cap="none" dirty="0"/>
                        <a:t>https://ieeexplore.ieee.org/document/8781022</a:t>
                      </a:r>
                      <a:endParaRPr sz="1050" u="none" strike="noStrike" cap="none" dirty="0"/>
                    </a:p>
                  </a:txBody>
                  <a:tcPr marL="91450" marR="91450" marT="45725" marB="45725"/>
                </a:tc>
                <a:extLst>
                  <a:ext uri="{0D108BD9-81ED-4DB2-BD59-A6C34878D82A}">
                    <a16:rowId xmlns:a16="http://schemas.microsoft.com/office/drawing/2014/main" val="10001"/>
                  </a:ext>
                </a:extLst>
              </a:tr>
              <a:tr h="587675">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A comprehensive investigation and comparison of Machine </a:t>
                      </a:r>
                      <a:endParaRPr sz="105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Learning Techniques in the domain of heart disease", IEEE, 2017</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050"/>
                        <a:buFont typeface="Arial" panose="020B0604020202020204"/>
                        <a:buNone/>
                      </a:pPr>
                      <a:r>
                        <a:rPr lang="en-US" sz="105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Seyedamin Pouriyeh, Sara Vahid, Giovanna Sannino, Giuseppe De Pietro, Hamid Arabnia, Juan Gutierre</a:t>
                      </a:r>
                      <a:r>
                        <a:rPr lang="en-US" sz="1050" u="none" strike="noStrike" cap="none" dirty="0">
                          <a:latin typeface="Times New Roman" panose="02020603050405020304"/>
                          <a:ea typeface="Times New Roman" panose="02020603050405020304"/>
                          <a:cs typeface="Times New Roman" panose="02020603050405020304"/>
                          <a:sym typeface="Times New Roman" panose="02020603050405020304"/>
                        </a:rPr>
                        <a:t>z.</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2017</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KNN Algorithm,</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Namely Decision Tree,</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Multilayer Perception</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Support Vector Machine.</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dirty="0"/>
                        <a:t>The results of the experiments indicate that the SVM method using the boosting technique outperforms the other aforementioned methods</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dirty="0"/>
                        <a:t>• Heart disease prediction is challenging</a:t>
                      </a:r>
                      <a:endParaRPr sz="1050" dirty="0"/>
                    </a:p>
                    <a:p>
                      <a:pPr marL="0" marR="0" lvl="0" indent="0" algn="l" rtl="0">
                        <a:lnSpc>
                          <a:spcPct val="100000"/>
                        </a:lnSpc>
                        <a:spcBef>
                          <a:spcPts val="0"/>
                        </a:spcBef>
                        <a:spcAft>
                          <a:spcPts val="0"/>
                        </a:spcAft>
                        <a:buClr>
                          <a:srgbClr val="000000"/>
                        </a:buClr>
                        <a:buSzPts val="1400"/>
                        <a:buFont typeface="Arial" panose="020B0604020202020204"/>
                        <a:buNone/>
                      </a:pPr>
                      <a:r>
                        <a:rPr lang="en-US" sz="1050" dirty="0"/>
                        <a:t>and very important in the medical field, some error may occur in results.</a:t>
                      </a:r>
                      <a:endParaRPr sz="1050" dirty="0"/>
                    </a:p>
                    <a:p>
                      <a:pPr marL="0" marR="0" lvl="0" indent="0" algn="l" rtl="0">
                        <a:lnSpc>
                          <a:spcPct val="100000"/>
                        </a:lnSpc>
                        <a:spcBef>
                          <a:spcPts val="0"/>
                        </a:spcBef>
                        <a:spcAft>
                          <a:spcPts val="0"/>
                        </a:spcAft>
                        <a:buClr>
                          <a:srgbClr val="000000"/>
                        </a:buClr>
                        <a:buSzPts val="1400"/>
                        <a:buFont typeface="Arial" panose="020B0604020202020204"/>
                        <a:buNone/>
                      </a:pPr>
                      <a:endParaRPr sz="1050"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https://ieeexplore.ieee.org/document/8024530</a:t>
                      </a:r>
                      <a:endParaRPr sz="1050" u="none" strike="noStrike" cap="none" dirty="0"/>
                    </a:p>
                  </a:txBody>
                  <a:tcPr marL="91450" marR="91450" marT="45725" marB="45725"/>
                </a:tc>
                <a:extLst>
                  <a:ext uri="{0D108BD9-81ED-4DB2-BD59-A6C34878D82A}">
                    <a16:rowId xmlns:a16="http://schemas.microsoft.com/office/drawing/2014/main" val="10002"/>
                  </a:ext>
                </a:extLst>
              </a:tr>
              <a:tr h="587675">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Dagnosing of heart diseases using average k-nearest neighbor </a:t>
                      </a:r>
                      <a:endParaRPr sz="105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algorithm of data mining</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C. Kalaiselvi</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2016</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KNN Algorithm</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dirty="0"/>
                        <a:t>The main objective of this research work is to diagnose heart disease with reduced number of attributes that are relevant to heart diseases</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dirty="0"/>
                        <a:t>The most important and prevalent diseases that commonly occur in people and causes 80% of death in country is heart disease</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https://ieeexplore.ieee.org/document/7724833</a:t>
                      </a:r>
                      <a:endParaRPr sz="1050" u="none" strike="noStrike" cap="none" dirty="0"/>
                    </a:p>
                  </a:txBody>
                  <a:tcPr marL="91450" marR="91450" marT="45725" marB="45725"/>
                </a:tc>
                <a:extLst>
                  <a:ext uri="{0D108BD9-81ED-4DB2-BD59-A6C34878D82A}">
                    <a16:rowId xmlns:a16="http://schemas.microsoft.com/office/drawing/2014/main" val="10003"/>
                  </a:ext>
                </a:extLst>
              </a:tr>
              <a:tr h="587675">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Cardiovascular Disease Prediction System using Genetic Algorithm and Neural Network</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Bhuvaneswari Amma N.G.</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2012</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Genetic Algorithm</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dirty="0"/>
                        <a:t>The classification accuracy obtained using this approach is 94.17%</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b="0" i="0" u="none" strike="noStrike" dirty="0">
                          <a:solidFill>
                            <a:srgbClr val="000000"/>
                          </a:solidFill>
                          <a:effectLst/>
                          <a:latin typeface="Arial" panose="020B0604020202020204" pitchFamily="34" charset="0"/>
                        </a:rPr>
                        <a:t>I will be more time taken to Predicting the disease</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https://ieeexplore.ieee.org/abstract/document/6179185</a:t>
                      </a:r>
                      <a:endParaRPr sz="1050" u="none" strike="noStrike" cap="none" dirty="0"/>
                    </a:p>
                  </a:txBody>
                  <a:tcPr marL="91450" marR="91450" marT="45725" marB="45725"/>
                </a:tc>
                <a:extLst>
                  <a:ext uri="{0D108BD9-81ED-4DB2-BD59-A6C34878D82A}">
                    <a16:rowId xmlns:a16="http://schemas.microsoft.com/office/drawing/2014/main" val="10004"/>
                  </a:ext>
                </a:extLst>
              </a:tr>
              <a:tr h="587675">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Combination Data Mining </a:t>
                      </a:r>
                      <a:endParaRPr sz="105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Methods with New Medical Data to Predicting Outcome of Coronary Heart Disease</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Yanwei Xing, Jie Wang, Zjijong, Yonghong Gao.</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2007</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Data mining algorithm,</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KNN Algorithm</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PageRank Algorithm, etc.</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b="0" i="0" u="none" strike="noStrike" dirty="0">
                          <a:solidFill>
                            <a:srgbClr val="000000"/>
                          </a:solidFill>
                          <a:effectLst/>
                          <a:latin typeface="Arial" panose="020B0604020202020204" pitchFamily="34" charset="0"/>
                        </a:rPr>
                        <a:t>The results indicated that the SVM is the best predictor with 92.1 % accuracy on the holdout sample artificial neural networks came out to be the second with91.0% accuracy </a:t>
                      </a:r>
                      <a:endParaRPr sz="1050" u="none" strike="noStrike" cap="none" dirty="0"/>
                    </a:p>
                  </a:txBody>
                  <a:tcPr marL="91450" marR="91450" marT="45725" marB="45725"/>
                </a:tc>
                <a:tc>
                  <a:txBody>
                    <a:bodyPr/>
                    <a:lstStyle/>
                    <a:p>
                      <a:pPr rtl="0"/>
                      <a:r>
                        <a:rPr lang="en-US" sz="1050" b="0" i="0" u="none" strike="noStrike" dirty="0">
                          <a:solidFill>
                            <a:srgbClr val="000000"/>
                          </a:solidFill>
                          <a:effectLst/>
                          <a:latin typeface="Arial" panose="020B0604020202020204" pitchFamily="34" charset="0"/>
                        </a:rPr>
                        <a:t>Lack of access to have cost-effective solutions for</a:t>
                      </a:r>
                      <a:endParaRPr lang="en-US" sz="1050" dirty="0">
                        <a:effectLst/>
                      </a:endParaRPr>
                    </a:p>
                    <a:p>
                      <a:pPr rtl="0"/>
                      <a:r>
                        <a:rPr lang="en-US" sz="1050" b="0" i="0" u="none" strike="noStrike" dirty="0">
                          <a:solidFill>
                            <a:srgbClr val="000000"/>
                          </a:solidFill>
                          <a:effectLst/>
                          <a:latin typeface="Arial" panose="020B0604020202020204" pitchFamily="34" charset="0"/>
                        </a:rPr>
                        <a:t>medical emergency in remote areas.</a:t>
                      </a:r>
                      <a:endParaRPr lang="en-US" sz="1050" dirty="0">
                        <a:effectLst/>
                      </a:endParaRPr>
                    </a:p>
                    <a:p>
                      <a:pPr marL="0" marR="0" lvl="0" indent="0" algn="l" rtl="0">
                        <a:lnSpc>
                          <a:spcPct val="100000"/>
                        </a:lnSpc>
                        <a:spcBef>
                          <a:spcPts val="0"/>
                        </a:spcBef>
                        <a:spcAft>
                          <a:spcPts val="0"/>
                        </a:spcAft>
                        <a:buClr>
                          <a:srgbClr val="000000"/>
                        </a:buClr>
                        <a:buSzPts val="1400"/>
                        <a:buFont typeface="Arial" panose="020B0604020202020204"/>
                        <a:buNone/>
                      </a:pP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https://ieeexplore.ieee.org/document/4420369</a:t>
                      </a:r>
                      <a:endParaRPr sz="1050" u="none" strike="noStrike" cap="none" dirty="0"/>
                    </a:p>
                  </a:txBody>
                  <a:tcPr marL="91450" marR="91450" marT="45725" marB="45725"/>
                </a:tc>
                <a:extLst>
                  <a:ext uri="{0D108BD9-81ED-4DB2-BD59-A6C34878D82A}">
                    <a16:rowId xmlns:a16="http://schemas.microsoft.com/office/drawing/2014/main" val="10005"/>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5130" y="368935"/>
            <a:ext cx="11243310" cy="6271260"/>
          </a:xfrm>
        </p:spPr>
        <p:txBody>
          <a:bodyPr/>
          <a:lstStyle/>
          <a:p>
            <a:pPr marL="114300" indent="0">
              <a:buNone/>
            </a:pPr>
            <a:r>
              <a:rPr lang="en-IN" altLang="en-US" dirty="0"/>
              <a:t>                                  </a:t>
            </a:r>
            <a:r>
              <a:rPr lang="en-IN" altLang="en-US" sz="3600" b="1" dirty="0">
                <a:latin typeface="Times New Roman" panose="02020603050405020304" pitchFamily="18" charset="0"/>
                <a:cs typeface="Times New Roman" panose="02020603050405020304" pitchFamily="18" charset="0"/>
              </a:rPr>
              <a:t>PROBLEM STATEMENT</a:t>
            </a:r>
          </a:p>
          <a:p>
            <a:pPr marL="114300" indent="0">
              <a:buNone/>
            </a:pPr>
            <a:r>
              <a:rPr lang="en-IN" altLang="en-US" sz="3600" b="1" dirty="0">
                <a:latin typeface="Times New Roman" panose="02020603050405020304" pitchFamily="18" charset="0"/>
                <a:cs typeface="Times New Roman" panose="02020603050405020304" pitchFamily="18" charset="0"/>
              </a:rPr>
              <a:t> </a:t>
            </a:r>
            <a:r>
              <a:rPr lang="en-IN" altLang="en-US" sz="2000" dirty="0">
                <a:latin typeface="Times New Roman" panose="02020603050405020304" pitchFamily="18" charset="0"/>
                <a:cs typeface="Times New Roman" panose="02020603050405020304" pitchFamily="18" charset="0"/>
              </a:rPr>
              <a:t>                   </a:t>
            </a:r>
          </a:p>
          <a:p>
            <a:pPr algn="just">
              <a:buFont typeface="Wingdings" panose="05000000000000000000" charset="0"/>
              <a:buChar char="v"/>
            </a:pPr>
            <a:r>
              <a:rPr lang="en-IN" altLang="en-US" sz="2400" dirty="0">
                <a:latin typeface="Times New Roman" panose="02020603050405020304" pitchFamily="18" charset="0"/>
                <a:cs typeface="Times New Roman" panose="02020603050405020304" pitchFamily="18" charset="0"/>
              </a:rPr>
              <a:t>Heart and Diabetes disease is considered as one of the main causes of death due to covid around the world. It is very difficult to be predicted by the medical practitioners as it is a complex task .</a:t>
            </a:r>
          </a:p>
          <a:p>
            <a:pPr algn="just">
              <a:buFont typeface="Wingdings" panose="05000000000000000000" charset="0"/>
              <a:buChar char="v"/>
            </a:pPr>
            <a:r>
              <a:rPr lang="en-IN" altLang="en-US" sz="2400" dirty="0">
                <a:latin typeface="Times New Roman" panose="02020603050405020304" pitchFamily="18" charset="0"/>
                <a:cs typeface="Times New Roman" panose="02020603050405020304" pitchFamily="18" charset="0"/>
              </a:rPr>
              <a:t>An automated system in medical diagnosis would increase medical efficiency and would also help in reducing costs. </a:t>
            </a:r>
          </a:p>
          <a:p>
            <a:pPr algn="just">
              <a:buFont typeface="Wingdings" panose="05000000000000000000" charset="0"/>
              <a:buChar char="v"/>
            </a:pPr>
            <a:r>
              <a:rPr lang="en-IN" altLang="en-US" sz="2400" dirty="0">
                <a:latin typeface="Times New Roman" panose="02020603050405020304" pitchFamily="18" charset="0"/>
                <a:cs typeface="Times New Roman" panose="02020603050405020304" pitchFamily="18" charset="0"/>
              </a:rPr>
              <a:t>We will design a system that can efficiently discover the rules to predict heart and diabetes disease in patients based on the given parameters about their health. </a:t>
            </a:r>
          </a:p>
          <a:p>
            <a:pPr algn="just">
              <a:buFont typeface="Wingdings" panose="05000000000000000000" charset="0"/>
              <a:buChar char="v"/>
            </a:pPr>
            <a:r>
              <a:rPr lang="en-IN" altLang="en-US" sz="2400" dirty="0">
                <a:latin typeface="Times New Roman" panose="02020603050405020304" pitchFamily="18" charset="0"/>
                <a:cs typeface="Times New Roman" panose="02020603050405020304" pitchFamily="18" charset="0"/>
              </a:rPr>
              <a:t>The goal is to find the hidden patterns by employing machine learning algorithms, which are quick and reliable enough to predict the Covid-19 by finding the presence of heart and diabetes disease in users and patients.  </a:t>
            </a:r>
            <a:r>
              <a:rPr lang="en-IN" altLang="en-US" sz="2000" dirty="0">
                <a:latin typeface="Times New Roman" panose="02020603050405020304" pitchFamily="18" charset="0"/>
                <a:cs typeface="Times New Roman" panose="02020603050405020304" pitchFamily="18" charset="0"/>
              </a:rPr>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5435" y="440055"/>
            <a:ext cx="11597005" cy="6140450"/>
          </a:xfrm>
        </p:spPr>
        <p:txBody>
          <a:bodyPr/>
          <a:lstStyle/>
          <a:p>
            <a:pPr marL="114300" indent="0">
              <a:buNone/>
            </a:pPr>
            <a:r>
              <a:rPr lang="en-IN" altLang="en-US" dirty="0"/>
              <a:t>                             </a:t>
            </a:r>
            <a:r>
              <a:rPr lang="en-IN" altLang="en-US" sz="4000" b="1" dirty="0">
                <a:latin typeface="Times New Roman" panose="02020603050405020304" pitchFamily="18" charset="0"/>
                <a:cs typeface="Times New Roman" panose="02020603050405020304" pitchFamily="18" charset="0"/>
              </a:rPr>
              <a:t>  TECHNOLOGY STACK</a:t>
            </a:r>
          </a:p>
          <a:p>
            <a:pPr marL="114300" indent="0">
              <a:buNone/>
            </a:pPr>
            <a:endParaRPr lang="en-IN" altLang="en-US" sz="2400" b="1" dirty="0">
              <a:latin typeface="Times New Roman" panose="02020603050405020304" pitchFamily="18" charset="0"/>
              <a:cs typeface="Times New Roman" panose="02020603050405020304" pitchFamily="18" charset="0"/>
            </a:endParaRPr>
          </a:p>
          <a:p>
            <a:pPr marL="114300" indent="0">
              <a:buNone/>
            </a:pPr>
            <a:r>
              <a:rPr lang="en-IN" altLang="en-US" sz="2400" b="1" dirty="0">
                <a:latin typeface="Times New Roman" panose="02020603050405020304" pitchFamily="18" charset="0"/>
                <a:cs typeface="Times New Roman" panose="02020603050405020304" pitchFamily="18" charset="0"/>
              </a:rPr>
              <a:t>HARDWARE REQUIREMENTS</a:t>
            </a:r>
          </a:p>
          <a:p>
            <a:pPr marL="114300" indent="0">
              <a:buNone/>
            </a:pPr>
            <a:endParaRPr lang="en-IN" altLang="en-US" sz="2000" b="1" dirty="0">
              <a:latin typeface="Times New Roman" panose="02020603050405020304" pitchFamily="18" charset="0"/>
              <a:cs typeface="Times New Roman" panose="02020603050405020304" pitchFamily="18" charset="0"/>
            </a:endParaRPr>
          </a:p>
          <a:p>
            <a:pPr>
              <a:buFont typeface="Wingdings" panose="05000000000000000000" charset="0"/>
              <a:buChar char="Ø"/>
            </a:pPr>
            <a:r>
              <a:rPr lang="en-IN" altLang="en-US" sz="2000" b="1" dirty="0">
                <a:latin typeface="Times New Roman" panose="02020603050405020304" pitchFamily="18" charset="0"/>
                <a:cs typeface="Times New Roman" panose="02020603050405020304" pitchFamily="18" charset="0"/>
              </a:rPr>
              <a:t>Hard Disk	:    </a:t>
            </a:r>
            <a:r>
              <a:rPr lang="en-IN" altLang="en-US" sz="2000" dirty="0">
                <a:latin typeface="Times New Roman" panose="02020603050405020304" pitchFamily="18" charset="0"/>
                <a:cs typeface="Times New Roman" panose="02020603050405020304" pitchFamily="18" charset="0"/>
              </a:rPr>
              <a:t>500GB and Above</a:t>
            </a:r>
          </a:p>
          <a:p>
            <a:pPr>
              <a:buFont typeface="Wingdings" panose="05000000000000000000" charset="0"/>
              <a:buChar char="Ø"/>
            </a:pPr>
            <a:r>
              <a:rPr lang="en-IN" altLang="en-US" sz="2000" b="1" dirty="0">
                <a:latin typeface="Times New Roman" panose="02020603050405020304" pitchFamily="18" charset="0"/>
                <a:cs typeface="Times New Roman" panose="02020603050405020304" pitchFamily="18" charset="0"/>
              </a:rPr>
              <a:t>RAM              :     </a:t>
            </a:r>
            <a:r>
              <a:rPr lang="en-IN" altLang="en-US" sz="2000" dirty="0">
                <a:latin typeface="Times New Roman" panose="02020603050405020304" pitchFamily="18" charset="0"/>
                <a:cs typeface="Times New Roman" panose="02020603050405020304" pitchFamily="18" charset="0"/>
              </a:rPr>
              <a:t>4GB and Above</a:t>
            </a:r>
            <a:endParaRPr lang="en-IN" altLang="en-US" sz="2000" b="1" dirty="0">
              <a:latin typeface="Times New Roman" panose="02020603050405020304" pitchFamily="18" charset="0"/>
              <a:cs typeface="Times New Roman" panose="02020603050405020304" pitchFamily="18" charset="0"/>
            </a:endParaRPr>
          </a:p>
          <a:p>
            <a:pPr>
              <a:buFont typeface="Wingdings" panose="05000000000000000000" charset="0"/>
              <a:buChar char="Ø"/>
            </a:pPr>
            <a:r>
              <a:rPr lang="en-IN" altLang="en-US" sz="2000" b="1" dirty="0">
                <a:latin typeface="Times New Roman" panose="02020603050405020304" pitchFamily="18" charset="0"/>
                <a:cs typeface="Times New Roman" panose="02020603050405020304" pitchFamily="18" charset="0"/>
              </a:rPr>
              <a:t>Processor	:     </a:t>
            </a:r>
            <a:r>
              <a:rPr lang="en-IN" altLang="en-US" sz="2000" dirty="0">
                <a:latin typeface="Times New Roman" panose="02020603050405020304" pitchFamily="18" charset="0"/>
                <a:cs typeface="Times New Roman" panose="02020603050405020304" pitchFamily="18" charset="0"/>
              </a:rPr>
              <a:t>I3 and Above</a:t>
            </a:r>
          </a:p>
          <a:p>
            <a:pPr marL="114300" indent="0">
              <a:buNone/>
            </a:pPr>
            <a:endParaRPr lang="en-IN" altLang="en-US" sz="2000" dirty="0">
              <a:latin typeface="Times New Roman" panose="02020603050405020304" pitchFamily="18" charset="0"/>
              <a:cs typeface="Times New Roman" panose="02020603050405020304" pitchFamily="18" charset="0"/>
            </a:endParaRPr>
          </a:p>
          <a:p>
            <a:pPr marL="114300" indent="0">
              <a:buNone/>
            </a:pPr>
            <a:endParaRPr lang="en-IN" altLang="en-US" sz="2000" b="1" dirty="0">
              <a:latin typeface="Times New Roman" panose="02020603050405020304" pitchFamily="18" charset="0"/>
              <a:cs typeface="Times New Roman" panose="02020603050405020304" pitchFamily="18" charset="0"/>
            </a:endParaRPr>
          </a:p>
          <a:p>
            <a:pPr marL="114300" indent="0">
              <a:buNone/>
            </a:pPr>
            <a:r>
              <a:rPr lang="en-IN" altLang="en-US" sz="2400" b="1" dirty="0">
                <a:latin typeface="Times New Roman" panose="02020603050405020304" pitchFamily="18" charset="0"/>
                <a:cs typeface="Times New Roman" panose="02020603050405020304" pitchFamily="18" charset="0"/>
              </a:rPr>
              <a:t>SOFTWARE REQUIREMENTS</a:t>
            </a:r>
          </a:p>
          <a:p>
            <a:pPr marL="114300" indent="0">
              <a:buNone/>
            </a:pPr>
            <a:endParaRPr lang="en-IN" altLang="en-US" sz="2000" b="1" dirty="0">
              <a:latin typeface="Times New Roman" panose="02020603050405020304" pitchFamily="18" charset="0"/>
              <a:cs typeface="Times New Roman" panose="02020603050405020304" pitchFamily="18" charset="0"/>
            </a:endParaRPr>
          </a:p>
          <a:p>
            <a:pPr>
              <a:buFont typeface="Wingdings" panose="05000000000000000000" charset="0"/>
              <a:buChar char="Ø"/>
            </a:pPr>
            <a:r>
              <a:rPr lang="en-IN" altLang="en-US" sz="2000" b="1" dirty="0">
                <a:latin typeface="Times New Roman" panose="02020603050405020304" pitchFamily="18" charset="0"/>
                <a:cs typeface="Times New Roman" panose="02020603050405020304" pitchFamily="18" charset="0"/>
              </a:rPr>
              <a:t>Operating System :	</a:t>
            </a:r>
            <a:r>
              <a:rPr lang="en-IN" altLang="en-US" sz="2000" dirty="0">
                <a:latin typeface="Times New Roman" panose="02020603050405020304" pitchFamily="18" charset="0"/>
                <a:cs typeface="Times New Roman" panose="02020603050405020304" pitchFamily="18" charset="0"/>
              </a:rPr>
              <a:t>Windows 7, 8, 10 (64 bit)</a:t>
            </a:r>
          </a:p>
          <a:p>
            <a:pPr>
              <a:buFont typeface="Wingdings" panose="05000000000000000000" charset="0"/>
              <a:buChar char="Ø"/>
            </a:pPr>
            <a:r>
              <a:rPr lang="en-IN" altLang="en-US" sz="2000" b="1" dirty="0">
                <a:latin typeface="Times New Roman" panose="02020603050405020304" pitchFamily="18" charset="0"/>
                <a:cs typeface="Times New Roman" panose="02020603050405020304" pitchFamily="18" charset="0"/>
              </a:rPr>
              <a:t>Software	          :	</a:t>
            </a:r>
            <a:r>
              <a:rPr lang="en-IN" altLang="en-US" sz="2000" dirty="0">
                <a:latin typeface="Times New Roman" panose="02020603050405020304" pitchFamily="18" charset="0"/>
                <a:cs typeface="Times New Roman" panose="02020603050405020304" pitchFamily="18" charset="0"/>
              </a:rPr>
              <a:t>Python</a:t>
            </a:r>
          </a:p>
          <a:p>
            <a:pPr>
              <a:buFont typeface="Wingdings" panose="05000000000000000000" charset="0"/>
              <a:buChar char="Ø"/>
            </a:pPr>
            <a:r>
              <a:rPr lang="en-IN" altLang="en-US" sz="2000" b="1" dirty="0">
                <a:latin typeface="Times New Roman" panose="02020603050405020304" pitchFamily="18" charset="0"/>
                <a:cs typeface="Times New Roman" panose="02020603050405020304" pitchFamily="18" charset="0"/>
              </a:rPr>
              <a:t>Tools	          :	</a:t>
            </a:r>
            <a:r>
              <a:rPr lang="en-IN" altLang="en-US" sz="2000" dirty="0">
                <a:latin typeface="Times New Roman" panose="02020603050405020304" pitchFamily="18" charset="0"/>
                <a:cs typeface="Times New Roman" panose="02020603050405020304" pitchFamily="18" charset="0"/>
              </a:rPr>
              <a:t>Anaconda (Jupiter Note Book IDE)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7" name="Google Shape;127;p8"/>
          <p:cNvSpPr txBox="1"/>
          <p:nvPr/>
        </p:nvSpPr>
        <p:spPr>
          <a:xfrm>
            <a:off x="406400" y="120185"/>
            <a:ext cx="11212800" cy="786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500"/>
              <a:buFont typeface="Arial" panose="020B0604020202020204"/>
              <a:buNone/>
            </a:pPr>
            <a:r>
              <a:rPr lang="en-US" sz="4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SYSTEM ARCHITECTURE</a:t>
            </a:r>
            <a:endParaRPr sz="4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0" name="Picture 9"/>
          <p:cNvPicPr>
            <a:picLocks noChangeAspect="1"/>
          </p:cNvPicPr>
          <p:nvPr/>
        </p:nvPicPr>
        <p:blipFill>
          <a:blip r:embed="rId3"/>
          <a:stretch>
            <a:fillRect/>
          </a:stretch>
        </p:blipFill>
        <p:spPr>
          <a:xfrm>
            <a:off x="704905" y="1479874"/>
            <a:ext cx="10320329" cy="486494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9"/>
          <p:cNvSpPr txBox="1"/>
          <p:nvPr/>
        </p:nvSpPr>
        <p:spPr>
          <a:xfrm>
            <a:off x="4166689" y="408940"/>
            <a:ext cx="11442065" cy="64325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US"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SYSTEM DESIGN</a:t>
            </a:r>
            <a:endParaRPr lang="en-IN" altLang="en-US"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33" name="Google Shape;133;p9"/>
          <p:cNvPicPr preferRelativeResize="0"/>
          <p:nvPr/>
        </p:nvPicPr>
        <p:blipFill rotWithShape="1">
          <a:blip r:embed="rId3"/>
          <a:srcRect/>
          <a:stretch>
            <a:fillRect/>
          </a:stretch>
        </p:blipFill>
        <p:spPr>
          <a:xfrm>
            <a:off x="2482033" y="1052195"/>
            <a:ext cx="6549999" cy="580580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858A9E-D89E-416A-882D-6F9A5445A7A6}"/>
              </a:ext>
            </a:extLst>
          </p:cNvPr>
          <p:cNvSpPr txBox="1"/>
          <p:nvPr/>
        </p:nvSpPr>
        <p:spPr>
          <a:xfrm>
            <a:off x="4457701" y="718422"/>
            <a:ext cx="6097554" cy="523220"/>
          </a:xfrm>
          <a:prstGeom prst="rect">
            <a:avLst/>
          </a:prstGeom>
          <a:noFill/>
        </p:spPr>
        <p:txBody>
          <a:bodyPr wrap="square">
            <a:spAutoFit/>
          </a:bodyPr>
          <a:lstStyle/>
          <a:p>
            <a:r>
              <a:rPr lang="en-IN" altLang="en-US" sz="28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ER DIAGRAM </a:t>
            </a:r>
            <a:endParaRPr lang="en-IN" sz="2800" dirty="0"/>
          </a:p>
        </p:txBody>
      </p:sp>
      <p:pic>
        <p:nvPicPr>
          <p:cNvPr id="37" name="Picture 36">
            <a:extLst>
              <a:ext uri="{FF2B5EF4-FFF2-40B4-BE49-F238E27FC236}">
                <a16:creationId xmlns:a16="http://schemas.microsoft.com/office/drawing/2014/main" id="{6939BF99-0C03-4958-BA1B-B5883B2C9D31}"/>
              </a:ext>
            </a:extLst>
          </p:cNvPr>
          <p:cNvPicPr>
            <a:picLocks noChangeAspect="1"/>
          </p:cNvPicPr>
          <p:nvPr/>
        </p:nvPicPr>
        <p:blipFill>
          <a:blip r:embed="rId2"/>
          <a:stretch>
            <a:fillRect/>
          </a:stretch>
        </p:blipFill>
        <p:spPr>
          <a:xfrm>
            <a:off x="1086822" y="1393259"/>
            <a:ext cx="9029943" cy="5142051"/>
          </a:xfrm>
          <a:prstGeom prst="rect">
            <a:avLst/>
          </a:prstGeom>
        </p:spPr>
      </p:pic>
    </p:spTree>
    <p:extLst>
      <p:ext uri="{BB962C8B-B14F-4D97-AF65-F5344CB8AC3E}">
        <p14:creationId xmlns:p14="http://schemas.microsoft.com/office/powerpoint/2010/main" val="799603022"/>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343</TotalTime>
  <Words>2373</Words>
  <Application>Microsoft Office PowerPoint</Application>
  <PresentationFormat>Widescreen</PresentationFormat>
  <Paragraphs>241</Paragraphs>
  <Slides>27</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Arial Black</vt:lpstr>
      <vt:lpstr>Calibri</vt:lpstr>
      <vt:lpstr>Noto Sans Symbols</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Dataset</vt:lpstr>
      <vt:lpstr>MODULES  DESCRIPTION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169 MEENAKSHI  G</cp:lastModifiedBy>
  <cp:revision>47</cp:revision>
  <dcterms:created xsi:type="dcterms:W3CDTF">2021-06-15T09:32:00Z</dcterms:created>
  <dcterms:modified xsi:type="dcterms:W3CDTF">2021-08-04T05:06:27Z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1033-11.2.0.10078</vt:lpwstr>
  </property>
</Properties>
</file>